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6" r:id="rId7"/>
  </p:sldMasterIdLst>
  <p:notesMasterIdLst>
    <p:notesMasterId r:id="rId16"/>
  </p:notesMasterIdLst>
  <p:sldIdLst>
    <p:sldId id="256" r:id="rId8"/>
    <p:sldId id="258" r:id="rId9"/>
    <p:sldId id="259" r:id="rId10"/>
    <p:sldId id="260" r:id="rId11"/>
    <p:sldId id="262" r:id="rId12"/>
    <p:sldId id="263" r:id="rId13"/>
    <p:sldId id="264"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92" y="84"/>
      </p:cViewPr>
      <p:guideLst>
        <p:guide orient="horz" pos="2160"/>
        <p:guide pos="2880"/>
      </p:guideLst>
    </p:cSldViewPr>
  </p:slideViewPr>
  <p:notesTextViewPr>
    <p:cViewPr>
      <p:scale>
        <a:sx n="1" d="1"/>
        <a:sy n="1" d="1"/>
      </p:scale>
      <p:origin x="0" y="0"/>
    </p:cViewPr>
  </p:notesTextViewPr>
  <p:sorterViewPr>
    <p:cViewPr>
      <p:scale>
        <a:sx n="100" d="100"/>
        <a:sy n="100" d="100"/>
      </p:scale>
      <p:origin x="0" y="24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26E3B-84A4-43D5-8E92-A6F559027A33}" type="datetimeFigureOut">
              <a:rPr lang="en-GB" smtClean="0"/>
              <a:t>11/04/2018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0497D-1873-41D2-83B8-70CA552CD29C}" type="slidenum">
              <a:rPr lang="en-GB" smtClean="0"/>
              <a:t>‹#›</a:t>
            </a:fld>
            <a:endParaRPr lang="en-GB"/>
          </a:p>
        </p:txBody>
      </p:sp>
    </p:spTree>
    <p:extLst>
      <p:ext uri="{BB962C8B-B14F-4D97-AF65-F5344CB8AC3E}">
        <p14:creationId xmlns:p14="http://schemas.microsoft.com/office/powerpoint/2010/main" val="190862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380497D-1873-41D2-83B8-70CA552CD29C}" type="slidenum">
              <a:rPr lang="en-GB" smtClean="0"/>
              <a:t>1</a:t>
            </a:fld>
            <a:endParaRPr lang="en-GB"/>
          </a:p>
        </p:txBody>
      </p:sp>
    </p:spTree>
    <p:extLst>
      <p:ext uri="{BB962C8B-B14F-4D97-AF65-F5344CB8AC3E}">
        <p14:creationId xmlns:p14="http://schemas.microsoft.com/office/powerpoint/2010/main" val="364170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031ABEC-D910-422E-B28C-8E859256800A}"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328920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031ABEC-D910-422E-B28C-8E859256800A}"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310931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031ABEC-D910-422E-B28C-8E859256800A}"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226286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0C07B3-F7EE-4759-8F50-1A95CF59180A}"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227071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C07B3-F7EE-4759-8F50-1A95CF59180A}"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221951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C07B3-F7EE-4759-8F50-1A95CF59180A}"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3829018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79388" y="188913"/>
            <a:ext cx="8785225" cy="6480175"/>
          </a:xfrm>
          <a:prstGeom prst="rect">
            <a:avLst/>
          </a:prstGeom>
          <a:noFill/>
          <a:ln w="1746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CFCFA"/>
              </a:solidFill>
            </a:endParaRPr>
          </a:p>
        </p:txBody>
      </p:sp>
      <p:pic>
        <p:nvPicPr>
          <p:cNvPr id="5"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r="78981"/>
          <a:stretch>
            <a:fillRect/>
          </a:stretch>
        </p:blipFill>
        <p:spPr bwMode="auto">
          <a:xfrm>
            <a:off x="8027988" y="368300"/>
            <a:ext cx="6937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Zephyrlogo"/>
          <p:cNvPicPr>
            <a:picLocks noChangeAspect="1" noChangeArrowheads="1"/>
          </p:cNvPicPr>
          <p:nvPr userDrawn="1"/>
        </p:nvPicPr>
        <p:blipFill>
          <a:blip r:embed="rId3"/>
          <a:srcRect/>
          <a:stretch>
            <a:fillRect/>
          </a:stretch>
        </p:blipFill>
        <p:spPr bwMode="auto">
          <a:xfrm>
            <a:off x="6443663" y="339725"/>
            <a:ext cx="1344612" cy="1008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4"/>
          <p:cNvGrpSpPr>
            <a:grpSpLocks/>
          </p:cNvGrpSpPr>
          <p:nvPr userDrawn="1"/>
        </p:nvGrpSpPr>
        <p:grpSpPr bwMode="auto">
          <a:xfrm>
            <a:off x="587375" y="368300"/>
            <a:ext cx="5205413" cy="979488"/>
            <a:chOff x="277641" y="0"/>
            <a:chExt cx="8091526" cy="1506049"/>
          </a:xfrm>
        </p:grpSpPr>
        <p:pic>
          <p:nvPicPr>
            <p:cNvPr id="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41" y="147316"/>
              <a:ext cx="1029964" cy="1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35"/>
            <p:cNvGrpSpPr>
              <a:grpSpLocks/>
            </p:cNvGrpSpPr>
            <p:nvPr/>
          </p:nvGrpSpPr>
          <p:grpSpPr bwMode="auto">
            <a:xfrm>
              <a:off x="1935716" y="90412"/>
              <a:ext cx="1087615" cy="1324446"/>
              <a:chOff x="1935716" y="90412"/>
              <a:chExt cx="2476025" cy="3199861"/>
            </a:xfrm>
          </p:grpSpPr>
          <p:pic>
            <p:nvPicPr>
              <p:cNvPr id="13" name="Picture 39" descr="http://www.theexeterdaily.co.uk/sites/default/files/field/image/DCPoliceLogo.jpg"/>
              <p:cNvPicPr>
                <a:picLocks noChangeAspect="1" noChangeArrowheads="1"/>
              </p:cNvPicPr>
              <p:nvPr/>
            </p:nvPicPr>
            <p:blipFill>
              <a:blip r:embed="rId5">
                <a:extLst>
                  <a:ext uri="{28A0092B-C50C-407E-A947-70E740481C1C}">
                    <a14:useLocalDpi xmlns:a14="http://schemas.microsoft.com/office/drawing/2010/main" val="0"/>
                  </a:ext>
                </a:extLst>
              </a:blip>
              <a:srcRect r="77222"/>
              <a:stretch>
                <a:fillRect/>
              </a:stretch>
            </p:blipFill>
            <p:spPr bwMode="auto">
              <a:xfrm>
                <a:off x="1935716" y="90412"/>
                <a:ext cx="2476025" cy="310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0" descr="http://www.theexeterdaily.co.uk/sites/default/files/field/image/DCPoliceLogo.jpg"/>
              <p:cNvPicPr>
                <a:picLocks noChangeAspect="1" noChangeArrowheads="1"/>
              </p:cNvPicPr>
              <p:nvPr/>
            </p:nvPicPr>
            <p:blipFill>
              <a:blip r:embed="rId6">
                <a:extLst>
                  <a:ext uri="{28A0092B-C50C-407E-A947-70E740481C1C}">
                    <a14:useLocalDpi xmlns:a14="http://schemas.microsoft.com/office/drawing/2010/main" val="0"/>
                  </a:ext>
                </a:extLst>
              </a:blip>
              <a:srcRect l="22485" t="30209" r="4068" b="47041"/>
              <a:stretch>
                <a:fillRect/>
              </a:stretch>
            </p:blipFill>
            <p:spPr bwMode="auto">
              <a:xfrm>
                <a:off x="2136913" y="3102736"/>
                <a:ext cx="2118660" cy="1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6273" y="166722"/>
              <a:ext cx="1576086" cy="12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043" y="0"/>
              <a:ext cx="1440160" cy="150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8"/>
            <p:cNvPicPr>
              <a:picLocks noChangeAspect="1" noChangeArrowheads="1"/>
            </p:cNvPicPr>
            <p:nvPr/>
          </p:nvPicPr>
          <p:blipFill>
            <a:blip r:embed="rId9" cstate="print">
              <a:extLst>
                <a:ext uri="{28A0092B-C50C-407E-A947-70E740481C1C}">
                  <a14:useLocalDpi xmlns:a14="http://schemas.microsoft.com/office/drawing/2010/main" val="0"/>
                </a:ext>
              </a:extLst>
            </a:blip>
            <a:srcRect l="148" t="12074" r="63347" b="3810"/>
            <a:stretch>
              <a:fillRect/>
            </a:stretch>
          </p:blipFill>
          <p:spPr bwMode="auto">
            <a:xfrm>
              <a:off x="7325559" y="95049"/>
              <a:ext cx="1043608" cy="13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ctrTitle"/>
          </p:nvPr>
        </p:nvSpPr>
        <p:spPr>
          <a:xfrm>
            <a:off x="526558" y="1628800"/>
            <a:ext cx="2664296" cy="432049"/>
          </a:xfrm>
          <a:prstGeom prst="rect">
            <a:avLst/>
          </a:prstGeom>
        </p:spPr>
        <p:txBody>
          <a:bodyPr>
            <a:normAutofit/>
          </a:bodyPr>
          <a:lstStyle>
            <a:lvl1pPr>
              <a:defRPr sz="1800" b="1" baseline="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237572" y="242088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Date Placeholder 3"/>
          <p:cNvSpPr>
            <a:spLocks noGrp="1"/>
          </p:cNvSpPr>
          <p:nvPr>
            <p:ph type="dt" sz="half" idx="10"/>
          </p:nvPr>
        </p:nvSpPr>
        <p:spPr>
          <a:xfrm>
            <a:off x="323850" y="6165850"/>
            <a:ext cx="2133600" cy="365125"/>
          </a:xfrm>
          <a:prstGeom prst="rect">
            <a:avLst/>
          </a:prstGeom>
        </p:spPr>
        <p:txBody>
          <a:bodyPr/>
          <a:lstStyle>
            <a:lvl1pPr fontAlgn="auto">
              <a:spcBef>
                <a:spcPts val="0"/>
              </a:spcBef>
              <a:spcAft>
                <a:spcPts val="0"/>
              </a:spcAft>
              <a:defRPr b="1">
                <a:solidFill>
                  <a:schemeClr val="tx2"/>
                </a:solidFill>
                <a:latin typeface="+mn-lt"/>
                <a:cs typeface="+mn-cs"/>
              </a:defRPr>
            </a:lvl1pPr>
          </a:lstStyle>
          <a:p>
            <a:pPr>
              <a:defRPr/>
            </a:pPr>
            <a:fld id="{D0E46472-24E1-4393-A123-8EC36C8ED0A3}" type="datetimeFigureOut">
              <a:rPr lang="en-GB">
                <a:solidFill>
                  <a:srgbClr val="1F497D"/>
                </a:solidFill>
              </a:rPr>
              <a:pPr>
                <a:defRPr/>
              </a:pPr>
              <a:t>11/04/2018</a:t>
            </a:fld>
            <a:endParaRPr lang="en-GB" dirty="0">
              <a:solidFill>
                <a:srgbClr val="1F497D"/>
              </a:solidFill>
            </a:endParaRPr>
          </a:p>
        </p:txBody>
      </p:sp>
    </p:spTree>
    <p:extLst>
      <p:ext uri="{BB962C8B-B14F-4D97-AF65-F5344CB8AC3E}">
        <p14:creationId xmlns:p14="http://schemas.microsoft.com/office/powerpoint/2010/main" val="1851983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3" name="Slide Number Placeholder 4"/>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3AFED0-34A3-498E-8256-8EB37DDFD684}"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8826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7F0932F-A35F-46F6-BF4D-BB4B87A8E9D5}"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AE30A6-2DE6-4EDA-9D8A-03F7EAB44A0A}"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48060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21B9F2-0CA9-4FA8-AFB8-B511F38362B6}"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D84BBE7-A6FB-4A0D-99A3-1CE45360FCD9}"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796351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70D0D03-454C-42AB-B500-0EC7CC6BC3E8}"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22A094-74AD-4C9F-941D-BD2326950D38}"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349013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CE8A33D-3E58-4703-BE4D-E74C4D295066}" type="datetimeFigureOut">
              <a:rPr lang="en-GB">
                <a:solidFill>
                  <a:prstClr val="black"/>
                </a:solidFill>
              </a:rPr>
              <a:pPr>
                <a:defRPr/>
              </a:pPr>
              <a:t>11/04/2018</a:t>
            </a:fld>
            <a:endParaRPr lang="en-GB"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8639B19-42AF-4006-B014-D2604FDE9F5B}"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027967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8F6123-F66E-493A-8C18-2C1FC634CF1F}" type="datetimeFigureOut">
              <a:rPr lang="en-GB">
                <a:solidFill>
                  <a:prstClr val="black"/>
                </a:solidFill>
              </a:rPr>
              <a:pPr>
                <a:defRPr/>
              </a:pPr>
              <a:t>11/04/2018</a:t>
            </a:fld>
            <a:endParaRPr lang="en-GB"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680538-9F0D-49BE-9983-B504A60B3F6A}"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846208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4C26754-E303-46ED-9CC0-5176AABC8F2D}" type="datetimeFigureOut">
              <a:rPr lang="en-GB">
                <a:solidFill>
                  <a:prstClr val="black"/>
                </a:solidFill>
              </a:rPr>
              <a:pPr>
                <a:defRPr/>
              </a:pPr>
              <a:t>11/04/2018</a:t>
            </a:fld>
            <a:endParaRPr lang="en-GB"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4C74DB-113C-4158-9657-B2AFBA90104D}"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33406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0C07B3-F7EE-4759-8F50-1A95CF59180A}"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2257921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4FFA91D-70E2-4E92-966B-B6B3D8D2B8EA}"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D47925E-83CA-4E58-A0E7-D76D19D36D87}"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907201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7DC300-3CAB-495F-9E31-1D514677CBC8}"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CECFD85-F896-463B-8C58-5C8CB1F51AA2}"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08584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8B032D-E643-4317-9CFF-338B5C571134}"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A760787-787D-42E6-9F25-28BB6F519933}"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349798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10964B-BACE-46A5-9EFF-45F20AF03F20}"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6D7EE24-DF7F-41B7-9E12-780CE71EFC53}"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22852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79388" y="188913"/>
            <a:ext cx="8785225" cy="6480175"/>
          </a:xfrm>
          <a:prstGeom prst="rect">
            <a:avLst/>
          </a:prstGeom>
          <a:noFill/>
          <a:ln w="1746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CFCFA"/>
              </a:solidFill>
            </a:endParaRPr>
          </a:p>
        </p:txBody>
      </p:sp>
      <p:pic>
        <p:nvPicPr>
          <p:cNvPr id="5"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r="78981"/>
          <a:stretch>
            <a:fillRect/>
          </a:stretch>
        </p:blipFill>
        <p:spPr bwMode="auto">
          <a:xfrm>
            <a:off x="8027988" y="368300"/>
            <a:ext cx="6937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Zephyrlogo"/>
          <p:cNvPicPr>
            <a:picLocks noChangeAspect="1" noChangeArrowheads="1"/>
          </p:cNvPicPr>
          <p:nvPr userDrawn="1"/>
        </p:nvPicPr>
        <p:blipFill>
          <a:blip r:embed="rId3"/>
          <a:srcRect/>
          <a:stretch>
            <a:fillRect/>
          </a:stretch>
        </p:blipFill>
        <p:spPr bwMode="auto">
          <a:xfrm>
            <a:off x="6443663" y="339725"/>
            <a:ext cx="1344612" cy="1008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4"/>
          <p:cNvGrpSpPr>
            <a:grpSpLocks/>
          </p:cNvGrpSpPr>
          <p:nvPr userDrawn="1"/>
        </p:nvGrpSpPr>
        <p:grpSpPr bwMode="auto">
          <a:xfrm>
            <a:off x="587375" y="368300"/>
            <a:ext cx="5205413" cy="979488"/>
            <a:chOff x="277641" y="0"/>
            <a:chExt cx="8091526" cy="1506049"/>
          </a:xfrm>
        </p:grpSpPr>
        <p:pic>
          <p:nvPicPr>
            <p:cNvPr id="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41" y="147316"/>
              <a:ext cx="1029964" cy="1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35"/>
            <p:cNvGrpSpPr>
              <a:grpSpLocks/>
            </p:cNvGrpSpPr>
            <p:nvPr/>
          </p:nvGrpSpPr>
          <p:grpSpPr bwMode="auto">
            <a:xfrm>
              <a:off x="1935716" y="90412"/>
              <a:ext cx="1087615" cy="1324446"/>
              <a:chOff x="1935716" y="90412"/>
              <a:chExt cx="2476025" cy="3199861"/>
            </a:xfrm>
          </p:grpSpPr>
          <p:pic>
            <p:nvPicPr>
              <p:cNvPr id="13" name="Picture 39" descr="http://www.theexeterdaily.co.uk/sites/default/files/field/image/DCPoliceLogo.jpg"/>
              <p:cNvPicPr>
                <a:picLocks noChangeAspect="1" noChangeArrowheads="1"/>
              </p:cNvPicPr>
              <p:nvPr/>
            </p:nvPicPr>
            <p:blipFill>
              <a:blip r:embed="rId5">
                <a:extLst>
                  <a:ext uri="{28A0092B-C50C-407E-A947-70E740481C1C}">
                    <a14:useLocalDpi xmlns:a14="http://schemas.microsoft.com/office/drawing/2010/main" val="0"/>
                  </a:ext>
                </a:extLst>
              </a:blip>
              <a:srcRect r="77222"/>
              <a:stretch>
                <a:fillRect/>
              </a:stretch>
            </p:blipFill>
            <p:spPr bwMode="auto">
              <a:xfrm>
                <a:off x="1935716" y="90412"/>
                <a:ext cx="2476025" cy="310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0" descr="http://www.theexeterdaily.co.uk/sites/default/files/field/image/DCPoliceLogo.jpg"/>
              <p:cNvPicPr>
                <a:picLocks noChangeAspect="1" noChangeArrowheads="1"/>
              </p:cNvPicPr>
              <p:nvPr/>
            </p:nvPicPr>
            <p:blipFill>
              <a:blip r:embed="rId6">
                <a:extLst>
                  <a:ext uri="{28A0092B-C50C-407E-A947-70E740481C1C}">
                    <a14:useLocalDpi xmlns:a14="http://schemas.microsoft.com/office/drawing/2010/main" val="0"/>
                  </a:ext>
                </a:extLst>
              </a:blip>
              <a:srcRect l="22485" t="30209" r="4068" b="47041"/>
              <a:stretch>
                <a:fillRect/>
              </a:stretch>
            </p:blipFill>
            <p:spPr bwMode="auto">
              <a:xfrm>
                <a:off x="2136913" y="3102736"/>
                <a:ext cx="2118660" cy="1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6273" y="166722"/>
              <a:ext cx="1576086" cy="12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043" y="0"/>
              <a:ext cx="1440160" cy="150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8"/>
            <p:cNvPicPr>
              <a:picLocks noChangeAspect="1" noChangeArrowheads="1"/>
            </p:cNvPicPr>
            <p:nvPr/>
          </p:nvPicPr>
          <p:blipFill>
            <a:blip r:embed="rId9" cstate="print">
              <a:extLst>
                <a:ext uri="{28A0092B-C50C-407E-A947-70E740481C1C}">
                  <a14:useLocalDpi xmlns:a14="http://schemas.microsoft.com/office/drawing/2010/main" val="0"/>
                </a:ext>
              </a:extLst>
            </a:blip>
            <a:srcRect l="148" t="12074" r="63347" b="3810"/>
            <a:stretch>
              <a:fillRect/>
            </a:stretch>
          </p:blipFill>
          <p:spPr bwMode="auto">
            <a:xfrm>
              <a:off x="7325559" y="95049"/>
              <a:ext cx="1043608" cy="13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ctrTitle"/>
          </p:nvPr>
        </p:nvSpPr>
        <p:spPr>
          <a:xfrm>
            <a:off x="526558" y="1628800"/>
            <a:ext cx="2664296" cy="432049"/>
          </a:xfrm>
          <a:prstGeom prst="rect">
            <a:avLst/>
          </a:prstGeom>
        </p:spPr>
        <p:txBody>
          <a:bodyPr>
            <a:normAutofit/>
          </a:bodyPr>
          <a:lstStyle>
            <a:lvl1pPr>
              <a:defRPr sz="1800" b="1" baseline="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237572" y="242088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Date Placeholder 3"/>
          <p:cNvSpPr>
            <a:spLocks noGrp="1"/>
          </p:cNvSpPr>
          <p:nvPr>
            <p:ph type="dt" sz="half" idx="10"/>
          </p:nvPr>
        </p:nvSpPr>
        <p:spPr>
          <a:xfrm>
            <a:off x="323850" y="6165850"/>
            <a:ext cx="2133600" cy="365125"/>
          </a:xfrm>
          <a:prstGeom prst="rect">
            <a:avLst/>
          </a:prstGeom>
        </p:spPr>
        <p:txBody>
          <a:bodyPr/>
          <a:lstStyle>
            <a:lvl1pPr fontAlgn="auto">
              <a:spcBef>
                <a:spcPts val="0"/>
              </a:spcBef>
              <a:spcAft>
                <a:spcPts val="0"/>
              </a:spcAft>
              <a:defRPr b="1">
                <a:solidFill>
                  <a:schemeClr val="tx2"/>
                </a:solidFill>
                <a:latin typeface="+mn-lt"/>
                <a:cs typeface="+mn-cs"/>
              </a:defRPr>
            </a:lvl1pPr>
          </a:lstStyle>
          <a:p>
            <a:pPr>
              <a:defRPr/>
            </a:pPr>
            <a:fld id="{E33B132C-A310-4305-832D-0184DECCB9DA}" type="datetimeFigureOut">
              <a:rPr lang="en-GB">
                <a:solidFill>
                  <a:srgbClr val="1F497D"/>
                </a:solidFill>
              </a:rPr>
              <a:pPr>
                <a:defRPr/>
              </a:pPr>
              <a:t>11/04/2018</a:t>
            </a:fld>
            <a:endParaRPr lang="en-GB" dirty="0">
              <a:solidFill>
                <a:srgbClr val="1F497D"/>
              </a:solidFill>
            </a:endParaRPr>
          </a:p>
        </p:txBody>
      </p:sp>
    </p:spTree>
    <p:extLst>
      <p:ext uri="{BB962C8B-B14F-4D97-AF65-F5344CB8AC3E}">
        <p14:creationId xmlns:p14="http://schemas.microsoft.com/office/powerpoint/2010/main" val="4129376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3" name="Slide Number Placeholder 4"/>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60319A4-C3E9-4C42-AFFF-9FAC5E1AF6FF}"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680679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19C97E2-59D7-4A0A-84D8-0EF289288ECC}"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B2B646-19A4-4ED5-B228-6FDE90BFF75F}"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227122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5BA02CF-D066-45EF-B212-7C434CEA943A}"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A155D47-BD86-4F27-B061-646B82F8AC3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938779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DD39000-D528-480B-985B-551F1448940C}"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F8E1E4-8638-4E08-9A63-59B8E7E358E1}"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050748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130041-FAA2-4E33-8F54-131B22B3C9A0}" type="datetimeFigureOut">
              <a:rPr lang="en-GB">
                <a:solidFill>
                  <a:prstClr val="black"/>
                </a:solidFill>
              </a:rPr>
              <a:pPr>
                <a:defRPr/>
              </a:pPr>
              <a:t>11/04/2018</a:t>
            </a:fld>
            <a:endParaRPr lang="en-GB"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AC4AAD-7CDE-44B0-A816-0304BD92E3FB}"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9306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0C07B3-F7EE-4759-8F50-1A95CF59180A}"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4209766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8B74ED5-40E7-4CC0-8CF8-878236F3F630}" type="datetimeFigureOut">
              <a:rPr lang="en-GB">
                <a:solidFill>
                  <a:prstClr val="black"/>
                </a:solidFill>
              </a:rPr>
              <a:pPr>
                <a:defRPr/>
              </a:pPr>
              <a:t>11/04/2018</a:t>
            </a:fld>
            <a:endParaRPr lang="en-GB"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E35F578-2D18-4D45-A199-E5A4E06951C9}"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251554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14B206C-CDEB-42A9-A138-D90E2EF74F9C}" type="datetimeFigureOut">
              <a:rPr lang="en-GB">
                <a:solidFill>
                  <a:prstClr val="black"/>
                </a:solidFill>
              </a:rPr>
              <a:pPr>
                <a:defRPr/>
              </a:pPr>
              <a:t>11/04/2018</a:t>
            </a:fld>
            <a:endParaRPr lang="en-GB"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054E213-239B-48F5-8058-E781B94535C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573108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5E023F-66BF-4710-B040-FF33F8C6AD32}"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702825D-9851-4512-8047-E9A1A8B620A3}"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85451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F7C63B-D808-4415-B896-5592B359D0B1}"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A84F12C-8B55-41C6-A975-BC5A08166307}"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890341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7CF0264-391C-48EB-9810-93B6C3BB6FBD}"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E81AFD-FFE7-4BB5-909C-0A3DA7244430}"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609797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B28C801-2C65-479B-BE95-99CBE12424A5}"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4947AA-3BFC-41EE-91C3-12BE22F3D5F4}"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997026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79388" y="188913"/>
            <a:ext cx="8785225" cy="6480175"/>
          </a:xfrm>
          <a:prstGeom prst="rect">
            <a:avLst/>
          </a:prstGeom>
          <a:noFill/>
          <a:ln w="1746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CFCFA"/>
              </a:solidFill>
            </a:endParaRPr>
          </a:p>
        </p:txBody>
      </p:sp>
      <p:pic>
        <p:nvPicPr>
          <p:cNvPr id="5"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r="78981"/>
          <a:stretch>
            <a:fillRect/>
          </a:stretch>
        </p:blipFill>
        <p:spPr bwMode="auto">
          <a:xfrm>
            <a:off x="8027988" y="368300"/>
            <a:ext cx="6937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Zephyrlogo"/>
          <p:cNvPicPr>
            <a:picLocks noChangeAspect="1" noChangeArrowheads="1"/>
          </p:cNvPicPr>
          <p:nvPr userDrawn="1"/>
        </p:nvPicPr>
        <p:blipFill>
          <a:blip r:embed="rId3"/>
          <a:srcRect/>
          <a:stretch>
            <a:fillRect/>
          </a:stretch>
        </p:blipFill>
        <p:spPr bwMode="auto">
          <a:xfrm>
            <a:off x="6443663" y="339725"/>
            <a:ext cx="1344612" cy="1008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4"/>
          <p:cNvGrpSpPr>
            <a:grpSpLocks/>
          </p:cNvGrpSpPr>
          <p:nvPr userDrawn="1"/>
        </p:nvGrpSpPr>
        <p:grpSpPr bwMode="auto">
          <a:xfrm>
            <a:off x="587375" y="368300"/>
            <a:ext cx="5205413" cy="979488"/>
            <a:chOff x="277641" y="0"/>
            <a:chExt cx="8091526" cy="1506049"/>
          </a:xfrm>
        </p:grpSpPr>
        <p:pic>
          <p:nvPicPr>
            <p:cNvPr id="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41" y="147316"/>
              <a:ext cx="1029964" cy="1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35"/>
            <p:cNvGrpSpPr>
              <a:grpSpLocks/>
            </p:cNvGrpSpPr>
            <p:nvPr/>
          </p:nvGrpSpPr>
          <p:grpSpPr bwMode="auto">
            <a:xfrm>
              <a:off x="1935716" y="90412"/>
              <a:ext cx="1087615" cy="1324446"/>
              <a:chOff x="1935716" y="90412"/>
              <a:chExt cx="2476025" cy="3199861"/>
            </a:xfrm>
          </p:grpSpPr>
          <p:pic>
            <p:nvPicPr>
              <p:cNvPr id="13" name="Picture 39" descr="http://www.theexeterdaily.co.uk/sites/default/files/field/image/DCPoliceLogo.jpg"/>
              <p:cNvPicPr>
                <a:picLocks noChangeAspect="1" noChangeArrowheads="1"/>
              </p:cNvPicPr>
              <p:nvPr/>
            </p:nvPicPr>
            <p:blipFill>
              <a:blip r:embed="rId5">
                <a:extLst>
                  <a:ext uri="{28A0092B-C50C-407E-A947-70E740481C1C}">
                    <a14:useLocalDpi xmlns:a14="http://schemas.microsoft.com/office/drawing/2010/main" val="0"/>
                  </a:ext>
                </a:extLst>
              </a:blip>
              <a:srcRect r="77222"/>
              <a:stretch>
                <a:fillRect/>
              </a:stretch>
            </p:blipFill>
            <p:spPr bwMode="auto">
              <a:xfrm>
                <a:off x="1935716" y="90412"/>
                <a:ext cx="2476025" cy="310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0" descr="http://www.theexeterdaily.co.uk/sites/default/files/field/image/DCPoliceLogo.jpg"/>
              <p:cNvPicPr>
                <a:picLocks noChangeAspect="1" noChangeArrowheads="1"/>
              </p:cNvPicPr>
              <p:nvPr/>
            </p:nvPicPr>
            <p:blipFill>
              <a:blip r:embed="rId6">
                <a:extLst>
                  <a:ext uri="{28A0092B-C50C-407E-A947-70E740481C1C}">
                    <a14:useLocalDpi xmlns:a14="http://schemas.microsoft.com/office/drawing/2010/main" val="0"/>
                  </a:ext>
                </a:extLst>
              </a:blip>
              <a:srcRect l="22485" t="30209" r="4068" b="47041"/>
              <a:stretch>
                <a:fillRect/>
              </a:stretch>
            </p:blipFill>
            <p:spPr bwMode="auto">
              <a:xfrm>
                <a:off x="2136913" y="3102736"/>
                <a:ext cx="2118660" cy="1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6273" y="166722"/>
              <a:ext cx="1576086" cy="12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043" y="0"/>
              <a:ext cx="1440160" cy="150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8"/>
            <p:cNvPicPr>
              <a:picLocks noChangeAspect="1" noChangeArrowheads="1"/>
            </p:cNvPicPr>
            <p:nvPr/>
          </p:nvPicPr>
          <p:blipFill>
            <a:blip r:embed="rId9" cstate="print">
              <a:extLst>
                <a:ext uri="{28A0092B-C50C-407E-A947-70E740481C1C}">
                  <a14:useLocalDpi xmlns:a14="http://schemas.microsoft.com/office/drawing/2010/main" val="0"/>
                </a:ext>
              </a:extLst>
            </a:blip>
            <a:srcRect l="148" t="12074" r="63347" b="3810"/>
            <a:stretch>
              <a:fillRect/>
            </a:stretch>
          </p:blipFill>
          <p:spPr bwMode="auto">
            <a:xfrm>
              <a:off x="7325559" y="95049"/>
              <a:ext cx="1043608" cy="13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ctrTitle"/>
          </p:nvPr>
        </p:nvSpPr>
        <p:spPr>
          <a:xfrm>
            <a:off x="526558" y="1628800"/>
            <a:ext cx="2664296" cy="432049"/>
          </a:xfrm>
          <a:prstGeom prst="rect">
            <a:avLst/>
          </a:prstGeom>
        </p:spPr>
        <p:txBody>
          <a:bodyPr>
            <a:normAutofit/>
          </a:bodyPr>
          <a:lstStyle>
            <a:lvl1pPr>
              <a:defRPr sz="1800" b="1" baseline="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237572" y="242088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Date Placeholder 3"/>
          <p:cNvSpPr>
            <a:spLocks noGrp="1"/>
          </p:cNvSpPr>
          <p:nvPr>
            <p:ph type="dt" sz="half" idx="10"/>
          </p:nvPr>
        </p:nvSpPr>
        <p:spPr>
          <a:xfrm>
            <a:off x="323850" y="6165850"/>
            <a:ext cx="2133600" cy="365125"/>
          </a:xfrm>
          <a:prstGeom prst="rect">
            <a:avLst/>
          </a:prstGeom>
        </p:spPr>
        <p:txBody>
          <a:bodyPr/>
          <a:lstStyle>
            <a:lvl1pPr fontAlgn="auto">
              <a:spcBef>
                <a:spcPts val="0"/>
              </a:spcBef>
              <a:spcAft>
                <a:spcPts val="0"/>
              </a:spcAft>
              <a:defRPr b="1">
                <a:solidFill>
                  <a:schemeClr val="tx2"/>
                </a:solidFill>
                <a:latin typeface="+mn-lt"/>
                <a:cs typeface="+mn-cs"/>
              </a:defRPr>
            </a:lvl1pPr>
          </a:lstStyle>
          <a:p>
            <a:pPr>
              <a:defRPr/>
            </a:pPr>
            <a:fld id="{D0E46472-24E1-4393-A123-8EC36C8ED0A3}" type="datetimeFigureOut">
              <a:rPr lang="en-GB">
                <a:solidFill>
                  <a:srgbClr val="1F497D"/>
                </a:solidFill>
              </a:rPr>
              <a:pPr>
                <a:defRPr/>
              </a:pPr>
              <a:t>11/04/2018</a:t>
            </a:fld>
            <a:endParaRPr lang="en-GB" dirty="0">
              <a:solidFill>
                <a:srgbClr val="1F497D"/>
              </a:solidFill>
            </a:endParaRPr>
          </a:p>
        </p:txBody>
      </p:sp>
    </p:spTree>
    <p:extLst>
      <p:ext uri="{BB962C8B-B14F-4D97-AF65-F5344CB8AC3E}">
        <p14:creationId xmlns:p14="http://schemas.microsoft.com/office/powerpoint/2010/main" val="1679167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3" name="Slide Number Placeholder 4"/>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3AFED0-34A3-498E-8256-8EB37DDFD684}"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890804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7F0932F-A35F-46F6-BF4D-BB4B87A8E9D5}"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AE30A6-2DE6-4EDA-9D8A-03F7EAB44A0A}"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453974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21B9F2-0CA9-4FA8-AFB8-B511F38362B6}"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D84BBE7-A6FB-4A0D-99A3-1CE45360FCD9}"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4473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0C07B3-F7EE-4759-8F50-1A95CF59180A}" type="datetimeFigureOut">
              <a:rPr lang="en-GB" smtClean="0"/>
              <a:t>11/04/2018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1785556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70D0D03-454C-42AB-B500-0EC7CC6BC3E8}"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22A094-74AD-4C9F-941D-BD2326950D38}"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687142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CE8A33D-3E58-4703-BE4D-E74C4D295066}" type="datetimeFigureOut">
              <a:rPr lang="en-GB">
                <a:solidFill>
                  <a:prstClr val="black"/>
                </a:solidFill>
              </a:rPr>
              <a:pPr>
                <a:defRPr/>
              </a:pPr>
              <a:t>11/04/2018</a:t>
            </a:fld>
            <a:endParaRPr lang="en-GB"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8639B19-42AF-4006-B014-D2604FDE9F5B}"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957437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8F6123-F66E-493A-8C18-2C1FC634CF1F}" type="datetimeFigureOut">
              <a:rPr lang="en-GB">
                <a:solidFill>
                  <a:prstClr val="black"/>
                </a:solidFill>
              </a:rPr>
              <a:pPr>
                <a:defRPr/>
              </a:pPr>
              <a:t>11/04/2018</a:t>
            </a:fld>
            <a:endParaRPr lang="en-GB"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680538-9F0D-49BE-9983-B504A60B3F6A}"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70026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4C26754-E303-46ED-9CC0-5176AABC8F2D}" type="datetimeFigureOut">
              <a:rPr lang="en-GB">
                <a:solidFill>
                  <a:prstClr val="black"/>
                </a:solidFill>
              </a:rPr>
              <a:pPr>
                <a:defRPr/>
              </a:pPr>
              <a:t>11/04/2018</a:t>
            </a:fld>
            <a:endParaRPr lang="en-GB"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4C74DB-113C-4158-9657-B2AFBA90104D}"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27415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4FFA91D-70E2-4E92-966B-B6B3D8D2B8EA}"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D47925E-83CA-4E58-A0E7-D76D19D36D87}"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209676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7DC300-3CAB-495F-9E31-1D514677CBC8}"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CECFD85-F896-463B-8C58-5C8CB1F51AA2}"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792870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8B032D-E643-4317-9CFF-338B5C571134}"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A760787-787D-42E6-9F25-28BB6F519933}"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577696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10964B-BACE-46A5-9EFF-45F20AF03F20}"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6D7EE24-DF7F-41B7-9E12-780CE71EFC53}"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853899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79388" y="188913"/>
            <a:ext cx="8785225" cy="6480175"/>
          </a:xfrm>
          <a:prstGeom prst="rect">
            <a:avLst/>
          </a:prstGeom>
          <a:noFill/>
          <a:ln w="1746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CFCFA"/>
              </a:solidFill>
            </a:endParaRPr>
          </a:p>
        </p:txBody>
      </p:sp>
      <p:pic>
        <p:nvPicPr>
          <p:cNvPr id="5"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r="78981"/>
          <a:stretch>
            <a:fillRect/>
          </a:stretch>
        </p:blipFill>
        <p:spPr bwMode="auto">
          <a:xfrm>
            <a:off x="8027988" y="368300"/>
            <a:ext cx="6937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Zephyrlogo"/>
          <p:cNvPicPr>
            <a:picLocks noChangeAspect="1" noChangeArrowheads="1"/>
          </p:cNvPicPr>
          <p:nvPr userDrawn="1"/>
        </p:nvPicPr>
        <p:blipFill>
          <a:blip r:embed="rId3"/>
          <a:srcRect/>
          <a:stretch>
            <a:fillRect/>
          </a:stretch>
        </p:blipFill>
        <p:spPr bwMode="auto">
          <a:xfrm>
            <a:off x="6443663" y="339725"/>
            <a:ext cx="1344612" cy="1008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4"/>
          <p:cNvGrpSpPr>
            <a:grpSpLocks/>
          </p:cNvGrpSpPr>
          <p:nvPr userDrawn="1"/>
        </p:nvGrpSpPr>
        <p:grpSpPr bwMode="auto">
          <a:xfrm>
            <a:off x="587375" y="368300"/>
            <a:ext cx="5205413" cy="979488"/>
            <a:chOff x="277641" y="0"/>
            <a:chExt cx="8091526" cy="1506049"/>
          </a:xfrm>
        </p:grpSpPr>
        <p:pic>
          <p:nvPicPr>
            <p:cNvPr id="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41" y="147316"/>
              <a:ext cx="1029964" cy="1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35"/>
            <p:cNvGrpSpPr>
              <a:grpSpLocks/>
            </p:cNvGrpSpPr>
            <p:nvPr/>
          </p:nvGrpSpPr>
          <p:grpSpPr bwMode="auto">
            <a:xfrm>
              <a:off x="1935716" y="90412"/>
              <a:ext cx="1087615" cy="1324446"/>
              <a:chOff x="1935716" y="90412"/>
              <a:chExt cx="2476025" cy="3199861"/>
            </a:xfrm>
          </p:grpSpPr>
          <p:pic>
            <p:nvPicPr>
              <p:cNvPr id="13" name="Picture 39" descr="http://www.theexeterdaily.co.uk/sites/default/files/field/image/DCPoliceLogo.jpg"/>
              <p:cNvPicPr>
                <a:picLocks noChangeAspect="1" noChangeArrowheads="1"/>
              </p:cNvPicPr>
              <p:nvPr/>
            </p:nvPicPr>
            <p:blipFill>
              <a:blip r:embed="rId5">
                <a:extLst>
                  <a:ext uri="{28A0092B-C50C-407E-A947-70E740481C1C}">
                    <a14:useLocalDpi xmlns:a14="http://schemas.microsoft.com/office/drawing/2010/main" val="0"/>
                  </a:ext>
                </a:extLst>
              </a:blip>
              <a:srcRect r="77222"/>
              <a:stretch>
                <a:fillRect/>
              </a:stretch>
            </p:blipFill>
            <p:spPr bwMode="auto">
              <a:xfrm>
                <a:off x="1935716" y="90412"/>
                <a:ext cx="2476025" cy="310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0" descr="http://www.theexeterdaily.co.uk/sites/default/files/field/image/DCPoliceLogo.jpg"/>
              <p:cNvPicPr>
                <a:picLocks noChangeAspect="1" noChangeArrowheads="1"/>
              </p:cNvPicPr>
              <p:nvPr/>
            </p:nvPicPr>
            <p:blipFill>
              <a:blip r:embed="rId6">
                <a:extLst>
                  <a:ext uri="{28A0092B-C50C-407E-A947-70E740481C1C}">
                    <a14:useLocalDpi xmlns:a14="http://schemas.microsoft.com/office/drawing/2010/main" val="0"/>
                  </a:ext>
                </a:extLst>
              </a:blip>
              <a:srcRect l="22485" t="30209" r="4068" b="47041"/>
              <a:stretch>
                <a:fillRect/>
              </a:stretch>
            </p:blipFill>
            <p:spPr bwMode="auto">
              <a:xfrm>
                <a:off x="2136913" y="3102736"/>
                <a:ext cx="2118660" cy="1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6273" y="166722"/>
              <a:ext cx="1576086" cy="12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043" y="0"/>
              <a:ext cx="1440160" cy="150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8"/>
            <p:cNvPicPr>
              <a:picLocks noChangeAspect="1" noChangeArrowheads="1"/>
            </p:cNvPicPr>
            <p:nvPr/>
          </p:nvPicPr>
          <p:blipFill>
            <a:blip r:embed="rId9" cstate="print">
              <a:extLst>
                <a:ext uri="{28A0092B-C50C-407E-A947-70E740481C1C}">
                  <a14:useLocalDpi xmlns:a14="http://schemas.microsoft.com/office/drawing/2010/main" val="0"/>
                </a:ext>
              </a:extLst>
            </a:blip>
            <a:srcRect l="148" t="12074" r="63347" b="3810"/>
            <a:stretch>
              <a:fillRect/>
            </a:stretch>
          </p:blipFill>
          <p:spPr bwMode="auto">
            <a:xfrm>
              <a:off x="7325559" y="95049"/>
              <a:ext cx="1043608" cy="13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ctrTitle"/>
          </p:nvPr>
        </p:nvSpPr>
        <p:spPr>
          <a:xfrm>
            <a:off x="526558" y="1628800"/>
            <a:ext cx="2664296" cy="432049"/>
          </a:xfrm>
          <a:prstGeom prst="rect">
            <a:avLst/>
          </a:prstGeom>
        </p:spPr>
        <p:txBody>
          <a:bodyPr>
            <a:normAutofit/>
          </a:bodyPr>
          <a:lstStyle>
            <a:lvl1pPr>
              <a:defRPr sz="1800" b="1" baseline="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237572" y="242088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Date Placeholder 3"/>
          <p:cNvSpPr>
            <a:spLocks noGrp="1"/>
          </p:cNvSpPr>
          <p:nvPr>
            <p:ph type="dt" sz="half" idx="10"/>
          </p:nvPr>
        </p:nvSpPr>
        <p:spPr>
          <a:xfrm>
            <a:off x="323850" y="6165850"/>
            <a:ext cx="2133600" cy="365125"/>
          </a:xfrm>
          <a:prstGeom prst="rect">
            <a:avLst/>
          </a:prstGeom>
        </p:spPr>
        <p:txBody>
          <a:bodyPr/>
          <a:lstStyle>
            <a:lvl1pPr fontAlgn="auto">
              <a:spcBef>
                <a:spcPts val="0"/>
              </a:spcBef>
              <a:spcAft>
                <a:spcPts val="0"/>
              </a:spcAft>
              <a:defRPr b="1">
                <a:solidFill>
                  <a:schemeClr val="tx2"/>
                </a:solidFill>
                <a:latin typeface="+mn-lt"/>
                <a:cs typeface="+mn-cs"/>
              </a:defRPr>
            </a:lvl1pPr>
          </a:lstStyle>
          <a:p>
            <a:pPr>
              <a:defRPr/>
            </a:pPr>
            <a:fld id="{D0E46472-24E1-4393-A123-8EC36C8ED0A3}" type="datetimeFigureOut">
              <a:rPr lang="en-GB">
                <a:solidFill>
                  <a:srgbClr val="1F497D"/>
                </a:solidFill>
              </a:rPr>
              <a:pPr>
                <a:defRPr/>
              </a:pPr>
              <a:t>11/04/2018</a:t>
            </a:fld>
            <a:endParaRPr lang="en-GB" dirty="0">
              <a:solidFill>
                <a:srgbClr val="1F497D"/>
              </a:solidFill>
            </a:endParaRPr>
          </a:p>
        </p:txBody>
      </p:sp>
    </p:spTree>
    <p:extLst>
      <p:ext uri="{BB962C8B-B14F-4D97-AF65-F5344CB8AC3E}">
        <p14:creationId xmlns:p14="http://schemas.microsoft.com/office/powerpoint/2010/main" val="3266748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3" name="Slide Number Placeholder 4"/>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3AFED0-34A3-498E-8256-8EB37DDFD684}"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11932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0C07B3-F7EE-4759-8F50-1A95CF59180A}" type="datetimeFigureOut">
              <a:rPr lang="en-GB" smtClean="0"/>
              <a:t>11/04/2018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1641676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7F0932F-A35F-46F6-BF4D-BB4B87A8E9D5}"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AE30A6-2DE6-4EDA-9D8A-03F7EAB44A0A}"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2443039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21B9F2-0CA9-4FA8-AFB8-B511F38362B6}"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D84BBE7-A6FB-4A0D-99A3-1CE45360FCD9}"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951222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70D0D03-454C-42AB-B500-0EC7CC6BC3E8}"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22A094-74AD-4C9F-941D-BD2326950D38}"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67063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CE8A33D-3E58-4703-BE4D-E74C4D295066}" type="datetimeFigureOut">
              <a:rPr lang="en-GB">
                <a:solidFill>
                  <a:prstClr val="black"/>
                </a:solidFill>
              </a:rPr>
              <a:pPr>
                <a:defRPr/>
              </a:pPr>
              <a:t>11/04/2018</a:t>
            </a:fld>
            <a:endParaRPr lang="en-GB"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8639B19-42AF-4006-B014-D2604FDE9F5B}"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354310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8F6123-F66E-493A-8C18-2C1FC634CF1F}" type="datetimeFigureOut">
              <a:rPr lang="en-GB">
                <a:solidFill>
                  <a:prstClr val="black"/>
                </a:solidFill>
              </a:rPr>
              <a:pPr>
                <a:defRPr/>
              </a:pPr>
              <a:t>11/04/2018</a:t>
            </a:fld>
            <a:endParaRPr lang="en-GB"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680538-9F0D-49BE-9983-B504A60B3F6A}"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907214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4C26754-E303-46ED-9CC0-5176AABC8F2D}" type="datetimeFigureOut">
              <a:rPr lang="en-GB">
                <a:solidFill>
                  <a:prstClr val="black"/>
                </a:solidFill>
              </a:rPr>
              <a:pPr>
                <a:defRPr/>
              </a:pPr>
              <a:t>11/04/2018</a:t>
            </a:fld>
            <a:endParaRPr lang="en-GB"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4C74DB-113C-4158-9657-B2AFBA90104D}"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2998859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4FFA91D-70E2-4E92-966B-B6B3D8D2B8EA}"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D47925E-83CA-4E58-A0E7-D76D19D36D87}"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128046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7DC300-3CAB-495F-9E31-1D514677CBC8}"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CECFD85-F896-463B-8C58-5C8CB1F51AA2}"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069107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8B032D-E643-4317-9CFF-338B5C571134}"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A760787-787D-42E6-9F25-28BB6F519933}"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33691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10964B-BACE-46A5-9EFF-45F20AF03F20}"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6D7EE24-DF7F-41B7-9E12-780CE71EFC53}"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54935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0C07B3-F7EE-4759-8F50-1A95CF59180A}" type="datetimeFigureOut">
              <a:rPr lang="en-GB" smtClean="0"/>
              <a:t>11/04/2018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1811546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79388" y="188913"/>
            <a:ext cx="8785225" cy="6480175"/>
          </a:xfrm>
          <a:prstGeom prst="rect">
            <a:avLst/>
          </a:prstGeom>
          <a:noFill/>
          <a:ln w="1746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CFCFA"/>
              </a:solidFill>
            </a:endParaRPr>
          </a:p>
        </p:txBody>
      </p:sp>
      <p:pic>
        <p:nvPicPr>
          <p:cNvPr id="5"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r="78981"/>
          <a:stretch>
            <a:fillRect/>
          </a:stretch>
        </p:blipFill>
        <p:spPr bwMode="auto">
          <a:xfrm>
            <a:off x="8027988" y="368300"/>
            <a:ext cx="6937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Zephyrlogo"/>
          <p:cNvPicPr>
            <a:picLocks noChangeAspect="1" noChangeArrowheads="1"/>
          </p:cNvPicPr>
          <p:nvPr userDrawn="1"/>
        </p:nvPicPr>
        <p:blipFill>
          <a:blip r:embed="rId3"/>
          <a:srcRect/>
          <a:stretch>
            <a:fillRect/>
          </a:stretch>
        </p:blipFill>
        <p:spPr bwMode="auto">
          <a:xfrm>
            <a:off x="6443663" y="339725"/>
            <a:ext cx="1344612" cy="1008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4"/>
          <p:cNvGrpSpPr>
            <a:grpSpLocks/>
          </p:cNvGrpSpPr>
          <p:nvPr userDrawn="1"/>
        </p:nvGrpSpPr>
        <p:grpSpPr bwMode="auto">
          <a:xfrm>
            <a:off x="587375" y="368300"/>
            <a:ext cx="5205413" cy="979488"/>
            <a:chOff x="277641" y="0"/>
            <a:chExt cx="8091526" cy="1506049"/>
          </a:xfrm>
        </p:grpSpPr>
        <p:pic>
          <p:nvPicPr>
            <p:cNvPr id="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41" y="147316"/>
              <a:ext cx="1029964" cy="1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35"/>
            <p:cNvGrpSpPr>
              <a:grpSpLocks/>
            </p:cNvGrpSpPr>
            <p:nvPr/>
          </p:nvGrpSpPr>
          <p:grpSpPr bwMode="auto">
            <a:xfrm>
              <a:off x="1935716" y="90412"/>
              <a:ext cx="1087615" cy="1324446"/>
              <a:chOff x="1935716" y="90412"/>
              <a:chExt cx="2476025" cy="3199861"/>
            </a:xfrm>
          </p:grpSpPr>
          <p:pic>
            <p:nvPicPr>
              <p:cNvPr id="13" name="Picture 39" descr="http://www.theexeterdaily.co.uk/sites/default/files/field/image/DCPoliceLogo.jpg"/>
              <p:cNvPicPr>
                <a:picLocks noChangeAspect="1" noChangeArrowheads="1"/>
              </p:cNvPicPr>
              <p:nvPr/>
            </p:nvPicPr>
            <p:blipFill>
              <a:blip r:embed="rId5">
                <a:extLst>
                  <a:ext uri="{28A0092B-C50C-407E-A947-70E740481C1C}">
                    <a14:useLocalDpi xmlns:a14="http://schemas.microsoft.com/office/drawing/2010/main" val="0"/>
                  </a:ext>
                </a:extLst>
              </a:blip>
              <a:srcRect r="77222"/>
              <a:stretch>
                <a:fillRect/>
              </a:stretch>
            </p:blipFill>
            <p:spPr bwMode="auto">
              <a:xfrm>
                <a:off x="1935716" y="90412"/>
                <a:ext cx="2476025" cy="310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0" descr="http://www.theexeterdaily.co.uk/sites/default/files/field/image/DCPoliceLogo.jpg"/>
              <p:cNvPicPr>
                <a:picLocks noChangeAspect="1" noChangeArrowheads="1"/>
              </p:cNvPicPr>
              <p:nvPr/>
            </p:nvPicPr>
            <p:blipFill>
              <a:blip r:embed="rId6">
                <a:extLst>
                  <a:ext uri="{28A0092B-C50C-407E-A947-70E740481C1C}">
                    <a14:useLocalDpi xmlns:a14="http://schemas.microsoft.com/office/drawing/2010/main" val="0"/>
                  </a:ext>
                </a:extLst>
              </a:blip>
              <a:srcRect l="22485" t="30209" r="4068" b="47041"/>
              <a:stretch>
                <a:fillRect/>
              </a:stretch>
            </p:blipFill>
            <p:spPr bwMode="auto">
              <a:xfrm>
                <a:off x="2136913" y="3102736"/>
                <a:ext cx="2118660" cy="1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6273" y="166722"/>
              <a:ext cx="1576086" cy="12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043" y="0"/>
              <a:ext cx="1440160" cy="150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8"/>
            <p:cNvPicPr>
              <a:picLocks noChangeAspect="1" noChangeArrowheads="1"/>
            </p:cNvPicPr>
            <p:nvPr/>
          </p:nvPicPr>
          <p:blipFill>
            <a:blip r:embed="rId9" cstate="print">
              <a:extLst>
                <a:ext uri="{28A0092B-C50C-407E-A947-70E740481C1C}">
                  <a14:useLocalDpi xmlns:a14="http://schemas.microsoft.com/office/drawing/2010/main" val="0"/>
                </a:ext>
              </a:extLst>
            </a:blip>
            <a:srcRect l="148" t="12074" r="63347" b="3810"/>
            <a:stretch>
              <a:fillRect/>
            </a:stretch>
          </p:blipFill>
          <p:spPr bwMode="auto">
            <a:xfrm>
              <a:off x="7325559" y="95049"/>
              <a:ext cx="1043608" cy="13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ctrTitle"/>
          </p:nvPr>
        </p:nvSpPr>
        <p:spPr>
          <a:xfrm>
            <a:off x="526558" y="1628800"/>
            <a:ext cx="2664296" cy="432049"/>
          </a:xfrm>
          <a:prstGeom prst="rect">
            <a:avLst/>
          </a:prstGeom>
        </p:spPr>
        <p:txBody>
          <a:bodyPr>
            <a:normAutofit/>
          </a:bodyPr>
          <a:lstStyle>
            <a:lvl1pPr>
              <a:defRPr sz="1800" b="1" baseline="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237572" y="242088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Date Placeholder 3"/>
          <p:cNvSpPr>
            <a:spLocks noGrp="1"/>
          </p:cNvSpPr>
          <p:nvPr>
            <p:ph type="dt" sz="half" idx="10"/>
          </p:nvPr>
        </p:nvSpPr>
        <p:spPr>
          <a:xfrm>
            <a:off x="323850" y="6165850"/>
            <a:ext cx="2133600" cy="365125"/>
          </a:xfrm>
          <a:prstGeom prst="rect">
            <a:avLst/>
          </a:prstGeom>
        </p:spPr>
        <p:txBody>
          <a:bodyPr/>
          <a:lstStyle>
            <a:lvl1pPr fontAlgn="auto">
              <a:spcBef>
                <a:spcPts val="0"/>
              </a:spcBef>
              <a:spcAft>
                <a:spcPts val="0"/>
              </a:spcAft>
              <a:defRPr b="1">
                <a:solidFill>
                  <a:schemeClr val="tx2"/>
                </a:solidFill>
                <a:latin typeface="+mn-lt"/>
                <a:cs typeface="+mn-cs"/>
              </a:defRPr>
            </a:lvl1pPr>
          </a:lstStyle>
          <a:p>
            <a:pPr>
              <a:defRPr/>
            </a:pPr>
            <a:fld id="{B0679700-D844-4A08-B8DE-8AAF92DA213B}" type="datetimeFigureOut">
              <a:rPr lang="en-GB">
                <a:solidFill>
                  <a:srgbClr val="1F497D"/>
                </a:solidFill>
              </a:rPr>
              <a:pPr>
                <a:defRPr/>
              </a:pPr>
              <a:t>11/04/2018</a:t>
            </a:fld>
            <a:endParaRPr lang="en-GB" dirty="0">
              <a:solidFill>
                <a:srgbClr val="1F497D"/>
              </a:solidFill>
            </a:endParaRPr>
          </a:p>
        </p:txBody>
      </p:sp>
    </p:spTree>
    <p:extLst>
      <p:ext uri="{BB962C8B-B14F-4D97-AF65-F5344CB8AC3E}">
        <p14:creationId xmlns:p14="http://schemas.microsoft.com/office/powerpoint/2010/main" val="3492622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4" name="Slide Number Placeholder 4"/>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89BDF62-8351-4E66-B587-44D1A23EFAF3}"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996641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FE656C1-CF6C-4EF1-8B4C-5DAEEC09792E}"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B4CC2D-6211-4208-9BAB-A32631D3DC3B}"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689548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AB5491-2CA6-473E-92AE-155FC97EE72F}"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2968640-EBC4-4D20-86CF-D6B04F4A80F0}"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6257751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2BF8FB0-6327-439F-96C9-DB738A59A376}"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AE639B6-C32E-4DC5-BB39-6AE70AA3C19D}"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2314204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95AA6C7-6FC2-42A6-BF59-96C9EDE1D519}" type="datetimeFigureOut">
              <a:rPr lang="en-GB">
                <a:solidFill>
                  <a:prstClr val="black"/>
                </a:solidFill>
              </a:rPr>
              <a:pPr>
                <a:defRPr/>
              </a:pPr>
              <a:t>11/04/2018</a:t>
            </a:fld>
            <a:endParaRPr lang="en-GB"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90BA48-147F-4AAD-B6CC-597A8B5DD66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197761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628A82-C3CD-41BD-A6B6-82D69BD365B4}" type="datetimeFigureOut">
              <a:rPr lang="en-GB">
                <a:solidFill>
                  <a:prstClr val="black"/>
                </a:solidFill>
              </a:rPr>
              <a:pPr>
                <a:defRPr/>
              </a:pPr>
              <a:t>11/04/2018</a:t>
            </a:fld>
            <a:endParaRPr lang="en-GB"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1C7443-3A41-4358-AF33-EDFB4452934F}"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0659518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1050E4-6F0E-4617-B71F-DC8F0DF9F641}" type="datetimeFigureOut">
              <a:rPr lang="en-GB">
                <a:solidFill>
                  <a:prstClr val="black"/>
                </a:solidFill>
              </a:rPr>
              <a:pPr>
                <a:defRPr/>
              </a:pPr>
              <a:t>11/04/2018</a:t>
            </a:fld>
            <a:endParaRPr lang="en-GB"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83CEFF-D7B8-40B8-AD18-AD0B45DD5FCD}"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381080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B158FF4-A3D5-4D08-BA22-F57EEFE975C1}"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D9EF82B-5B0E-4481-BB99-C189ED7E9E0D}"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2719981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B982281-22B7-40B8-B845-A8BA86B8A24B}" type="datetimeFigureOut">
              <a:rPr lang="en-GB">
                <a:solidFill>
                  <a:prstClr val="black"/>
                </a:solidFill>
              </a:rPr>
              <a:pPr>
                <a:defRPr/>
              </a:pPr>
              <a:t>11/04/2018</a:t>
            </a:fld>
            <a:endParaRPr lang="en-GB"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A992346-CF1C-40A7-9F5D-AEACCFACECD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20377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C07B3-F7EE-4759-8F50-1A95CF59180A}" type="datetimeFigureOut">
              <a:rPr lang="en-GB" smtClean="0"/>
              <a:t>11/04/2018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16806126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88C8A9-D483-4E2E-8E19-B45C11A0DC1E}"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A35159-6286-4090-AFEA-C9F099C35F0E}"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023440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7A1804-903F-445E-8F98-8EAA1656F328}" type="datetimeFigureOut">
              <a:rPr lang="en-GB">
                <a:solidFill>
                  <a:prstClr val="black"/>
                </a:solidFill>
              </a:rPr>
              <a:pPr>
                <a:defRPr/>
              </a:pPr>
              <a:t>11/04/2018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972AB3F-D052-4E78-8454-96C051E9602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615908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3" name="Slide Number Placeholder 4"/>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5F5343-9F64-494B-BEA9-56C73D50FB4F}"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1840050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20F42D0-FCB6-4F20-9DF5-BD1A84F5242B}"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658BE9-CC9B-40DD-90A0-C736131CAED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183203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28B8EB-E967-4C3A-BA36-67C92B46D011}"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9DE4C7-86BE-40DB-A8DC-38B1FAB5EDA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739474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23B086-1701-45AE-A650-F999F6F7B454}"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6B0C71-D458-4D1D-BBD8-0151AD78328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236931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F379439-883C-492D-9E94-9E5440B7DF31}"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FA2776-BC97-4B9D-9D80-C36BBE4F34E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641188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A569B93-219D-494A-B909-79D1E16EB708}"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A179664-159A-4FD0-A988-1EB3F921E14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416936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55942D0-2923-49F1-B196-E828844E3780}"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9B38497-3F10-499A-93C8-6C645C0B732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66727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673631-92D3-4EC6-B9CC-E79986760C9D}"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E5CA629-6005-408F-8D2D-F67E5B9ED8D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0928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C07B3-F7EE-4759-8F50-1A95CF59180A}" type="datetimeFigureOut">
              <a:rPr lang="en-GB" smtClean="0"/>
              <a:t>11/04/2018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4660620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54066D-AF26-4B98-9F06-DE52FDE83DA3}"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1717B2-3F54-4A33-880A-85BC880C2B7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98599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1B3095-2268-4642-82E4-27EC712B4FAC}"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C95B52-26B8-44CF-85AD-3CFF94962B3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1406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68441AF-66C8-4BBF-9F86-BDE38BD740EC}"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648D72-7453-4998-B458-30647DCCF4D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52662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7BD7D5F-360F-466D-8DDD-204C15998170}"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80A341-2B3F-4793-B074-E7142E1AE22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038582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8" name="Picture 7" descr="Ashburton P_J Morton_31.jpg"/>
          <p:cNvPicPr>
            <a:picLocks noChangeAspect="1"/>
          </p:cNvPicPr>
          <p:nvPr userDrawn="1"/>
        </p:nvPicPr>
        <p:blipFill>
          <a:blip r:embed="rId2" cstate="print"/>
          <a:srcRect t="5882" b="30594"/>
          <a:stretch>
            <a:fillRect/>
          </a:stretch>
        </p:blipFill>
        <p:spPr>
          <a:xfrm>
            <a:off x="0" y="1196752"/>
            <a:ext cx="9159443" cy="3888432"/>
          </a:xfrm>
          <a:prstGeom prst="rect">
            <a:avLst/>
          </a:prstGeom>
        </p:spPr>
      </p:pic>
      <p:sp>
        <p:nvSpPr>
          <p:cNvPr id="6" name="Text Placeholder 5"/>
          <p:cNvSpPr>
            <a:spLocks noGrp="1"/>
          </p:cNvSpPr>
          <p:nvPr>
            <p:ph type="body" sz="quarter" idx="10" hasCustomPrompt="1"/>
          </p:nvPr>
        </p:nvSpPr>
        <p:spPr>
          <a:xfrm>
            <a:off x="357188" y="4357694"/>
            <a:ext cx="8358187" cy="642942"/>
          </a:xfrm>
          <a:prstGeom prst="rect">
            <a:avLst/>
          </a:prstGeom>
        </p:spPr>
        <p:txBody>
          <a:bodyPr/>
          <a:lstStyle>
            <a:lvl1pPr>
              <a:buNone/>
              <a:defRPr sz="4400" baseline="0">
                <a:solidFill>
                  <a:schemeClr val="bg1"/>
                </a:solidFill>
                <a:effectLst/>
                <a:latin typeface="Arial" pitchFamily="34" charset="0"/>
                <a:cs typeface="Arial" pitchFamily="34" charset="0"/>
              </a:defRPr>
            </a:lvl1pPr>
          </a:lstStyle>
          <a:p>
            <a:pPr lvl="0"/>
            <a:r>
              <a:rPr lang="en-US" dirty="0" smtClean="0"/>
              <a:t>LDP Transition</a:t>
            </a:r>
          </a:p>
        </p:txBody>
      </p:sp>
      <p:sp>
        <p:nvSpPr>
          <p:cNvPr id="11" name="Text Placeholder 10"/>
          <p:cNvSpPr>
            <a:spLocks noGrp="1"/>
          </p:cNvSpPr>
          <p:nvPr>
            <p:ph type="body" sz="quarter" idx="11" hasCustomPrompt="1"/>
          </p:nvPr>
        </p:nvSpPr>
        <p:spPr>
          <a:xfrm>
            <a:off x="357159" y="5500702"/>
            <a:ext cx="5786478" cy="500066"/>
          </a:xfrm>
          <a:prstGeom prst="rect">
            <a:avLst/>
          </a:prstGeom>
        </p:spPr>
        <p:txBody>
          <a:bodyPr/>
          <a:lstStyle>
            <a:lvl1pPr>
              <a:buNone/>
              <a:defRPr sz="2000" baseline="0">
                <a:solidFill>
                  <a:srgbClr val="658080"/>
                </a:solidFill>
                <a:latin typeface="Arial" pitchFamily="34" charset="0"/>
                <a:cs typeface="Arial" pitchFamily="34" charset="0"/>
              </a:defRPr>
            </a:lvl1pPr>
          </a:lstStyle>
          <a:p>
            <a:pPr lvl="0"/>
            <a:r>
              <a:rPr lang="en-US" dirty="0" smtClean="0"/>
              <a:t>Andy Simms/Steve Humphreys</a:t>
            </a:r>
          </a:p>
        </p:txBody>
      </p:sp>
    </p:spTree>
    <p:extLst>
      <p:ext uri="{BB962C8B-B14F-4D97-AF65-F5344CB8AC3E}">
        <p14:creationId xmlns:p14="http://schemas.microsoft.com/office/powerpoint/2010/main" val="47671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C07B3-F7EE-4759-8F50-1A95CF59180A}" type="datetimeFigureOut">
              <a:rPr lang="en-GB" smtClean="0"/>
              <a:t>11/04/2018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067FEE-5E04-4B8B-A9D4-4ABD4D83601C}" type="slidenum">
              <a:rPr lang="en-GB" smtClean="0"/>
              <a:t>‹#›</a:t>
            </a:fld>
            <a:endParaRPr lang="en-GB"/>
          </a:p>
        </p:txBody>
      </p:sp>
    </p:spTree>
    <p:extLst>
      <p:ext uri="{BB962C8B-B14F-4D97-AF65-F5344CB8AC3E}">
        <p14:creationId xmlns:p14="http://schemas.microsoft.com/office/powerpoint/2010/main" val="185329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jpe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26.xml"/><Relationship Id="rId21" Type="http://schemas.openxmlformats.org/officeDocument/2006/relationships/image" Target="../media/image8.jpe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4.jpeg"/><Relationship Id="rId2" Type="http://schemas.openxmlformats.org/officeDocument/2006/relationships/slideLayout" Target="../slideLayouts/slideLayout25.xml"/><Relationship Id="rId16" Type="http://schemas.openxmlformats.org/officeDocument/2006/relationships/image" Target="../media/image3.jpeg"/><Relationship Id="rId20"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image" Target="../media/image6.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38.xml"/><Relationship Id="rId21" Type="http://schemas.openxmlformats.org/officeDocument/2006/relationships/image" Target="../media/image8.jpe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4.jpeg"/><Relationship Id="rId2" Type="http://schemas.openxmlformats.org/officeDocument/2006/relationships/slideLayout" Target="../slideLayouts/slideLayout37.xml"/><Relationship Id="rId16" Type="http://schemas.openxmlformats.org/officeDocument/2006/relationships/image" Target="../media/image3.jpeg"/><Relationship Id="rId20"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19" Type="http://schemas.openxmlformats.org/officeDocument/2006/relationships/image" Target="../media/image6.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50.xml"/><Relationship Id="rId21" Type="http://schemas.openxmlformats.org/officeDocument/2006/relationships/image" Target="../media/image8.jpe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4.jpeg"/><Relationship Id="rId2" Type="http://schemas.openxmlformats.org/officeDocument/2006/relationships/slideLayout" Target="../slideLayouts/slideLayout49.xml"/><Relationship Id="rId16" Type="http://schemas.openxmlformats.org/officeDocument/2006/relationships/image" Target="../media/image3.jpeg"/><Relationship Id="rId20" Type="http://schemas.openxmlformats.org/officeDocument/2006/relationships/image" Target="../media/image7.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19" Type="http://schemas.openxmlformats.org/officeDocument/2006/relationships/image" Target="../media/image6.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1.jpeg"/><Relationship Id="rId3" Type="http://schemas.openxmlformats.org/officeDocument/2006/relationships/slideLayout" Target="../slideLayouts/slideLayout62.xml"/><Relationship Id="rId21" Type="http://schemas.openxmlformats.org/officeDocument/2006/relationships/image" Target="../media/image14.png"/><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0.png"/><Relationship Id="rId2" Type="http://schemas.openxmlformats.org/officeDocument/2006/relationships/slideLayout" Target="../slideLayouts/slideLayout6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jpeg"/><Relationship Id="rId10" Type="http://schemas.openxmlformats.org/officeDocument/2006/relationships/slideLayout" Target="../slideLayouts/slideLayout69.xml"/><Relationship Id="rId19" Type="http://schemas.openxmlformats.org/officeDocument/2006/relationships/image" Target="../media/image12.jpe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 Id="rId22" Type="http://schemas.openxmlformats.org/officeDocument/2006/relationships/image" Target="../media/image1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7.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C07B3-F7EE-4759-8F50-1A95CF59180A}" type="datetimeFigureOut">
              <a:rPr lang="en-GB" smtClean="0"/>
              <a:t>11/04/2018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67FEE-5E04-4B8B-A9D4-4ABD4D83601C}" type="slidenum">
              <a:rPr lang="en-GB" smtClean="0"/>
              <a:t>‹#›</a:t>
            </a:fld>
            <a:endParaRPr lang="en-GB"/>
          </a:p>
        </p:txBody>
      </p:sp>
    </p:spTree>
    <p:extLst>
      <p:ext uri="{BB962C8B-B14F-4D97-AF65-F5344CB8AC3E}">
        <p14:creationId xmlns:p14="http://schemas.microsoft.com/office/powerpoint/2010/main" val="237125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2060575"/>
            <a:ext cx="82296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 name="Title 1"/>
          <p:cNvSpPr txBox="1">
            <a:spLocks/>
          </p:cNvSpPr>
          <p:nvPr userDrawn="1"/>
        </p:nvSpPr>
        <p:spPr>
          <a:xfrm>
            <a:off x="2384425" y="1393825"/>
            <a:ext cx="4375150" cy="431800"/>
          </a:xfrm>
          <a:prstGeom prst="rect">
            <a:avLst/>
          </a:prstGeom>
        </p:spPr>
        <p:txBody>
          <a:bodyPr/>
          <a:lstStyle>
            <a:lvl1pPr algn="ctr" defTabSz="914400" rtl="0" eaLnBrk="1" latinLnBrk="0" hangingPunct="1">
              <a:spcBef>
                <a:spcPct val="0"/>
              </a:spcBef>
              <a:buNone/>
              <a:defRPr sz="1800" b="1" kern="1200" baseline="0">
                <a:solidFill>
                  <a:schemeClr val="tx2"/>
                </a:solidFill>
                <a:latin typeface="+mj-lt"/>
                <a:ea typeface="+mj-ea"/>
                <a:cs typeface="+mj-cs"/>
              </a:defRPr>
            </a:lvl1pPr>
          </a:lstStyle>
          <a:p>
            <a:pPr>
              <a:defRPr/>
            </a:pPr>
            <a:r>
              <a:rPr lang="en-GB" sz="2800" dirty="0" smtClean="0">
                <a:solidFill>
                  <a:srgbClr val="1F497D"/>
                </a:solidFill>
              </a:rPr>
              <a:t>Social Media APP Bulletin</a:t>
            </a:r>
          </a:p>
        </p:txBody>
      </p:sp>
      <p:sp>
        <p:nvSpPr>
          <p:cNvPr id="8" name="Date Placeholder 3"/>
          <p:cNvSpPr txBox="1">
            <a:spLocks/>
          </p:cNvSpPr>
          <p:nvPr userDrawn="1"/>
        </p:nvSpPr>
        <p:spPr>
          <a:xfrm>
            <a:off x="323850" y="6165850"/>
            <a:ext cx="2133600" cy="365125"/>
          </a:xfrm>
          <a:prstGeom prst="rect">
            <a:avLst/>
          </a:prstGeom>
        </p:spPr>
        <p:txBody>
          <a:bodyPr anchor="b"/>
          <a:lstStyle>
            <a:defPPr>
              <a:defRPr lang="en-US"/>
            </a:defPPr>
            <a:lvl1pPr marL="0" algn="l" defTabSz="914400" rtl="0" eaLnBrk="1" latinLnBrk="0" hangingPunct="1">
              <a:defRPr sz="18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D67C15E-290B-4E07-B7B8-7517E4867606}" type="datetimeFigureOut">
              <a:rPr lang="en-GB" sz="900" smtClean="0">
                <a:solidFill>
                  <a:srgbClr val="1F497D"/>
                </a:solidFill>
              </a:rPr>
              <a:pPr>
                <a:defRPr/>
              </a:pPr>
              <a:t>11/04/2018</a:t>
            </a:fld>
            <a:endParaRPr lang="en-GB" sz="900" dirty="0" smtClean="0">
              <a:solidFill>
                <a:srgbClr val="1F497D"/>
              </a:solidFill>
            </a:endParaRPr>
          </a:p>
        </p:txBody>
      </p:sp>
      <p:sp>
        <p:nvSpPr>
          <p:cNvPr id="9" name="Footer Placeholder 4"/>
          <p:cNvSpPr txBox="1">
            <a:spLocks/>
          </p:cNvSpPr>
          <p:nvPr userDrawn="1"/>
        </p:nvSpPr>
        <p:spPr>
          <a:xfrm>
            <a:off x="3124200" y="6165850"/>
            <a:ext cx="2895600" cy="365125"/>
          </a:xfrm>
          <a:prstGeom prst="rect">
            <a:avLst/>
          </a:prstGeom>
        </p:spPr>
        <p:txBody>
          <a:bodyPr/>
          <a:lstStyle>
            <a:defPPr>
              <a:defRPr lang="en-US"/>
            </a:defPPr>
            <a:lvl1pPr marL="0" algn="l" defTabSz="914400" rtl="0" eaLnBrk="1" latinLnBrk="0" hangingPunct="1">
              <a:defRPr sz="18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dirty="0" smtClean="0"/>
              <a:t>- OFFICIAL- </a:t>
            </a:r>
          </a:p>
        </p:txBody>
      </p:sp>
      <p:sp>
        <p:nvSpPr>
          <p:cNvPr id="10" name="Rectangle 9"/>
          <p:cNvSpPr/>
          <p:nvPr userDrawn="1"/>
        </p:nvSpPr>
        <p:spPr>
          <a:xfrm>
            <a:off x="179388" y="188913"/>
            <a:ext cx="8785225" cy="6480175"/>
          </a:xfrm>
          <a:prstGeom prst="rect">
            <a:avLst/>
          </a:prstGeom>
          <a:noFill/>
          <a:ln w="1746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CFCFA"/>
              </a:solidFill>
            </a:endParaRPr>
          </a:p>
        </p:txBody>
      </p:sp>
      <p:pic>
        <p:nvPicPr>
          <p:cNvPr id="1031"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r="78981"/>
          <a:stretch>
            <a:fillRect/>
          </a:stretch>
        </p:blipFill>
        <p:spPr bwMode="auto">
          <a:xfrm>
            <a:off x="8027988" y="476250"/>
            <a:ext cx="6937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2" name="Group 24"/>
          <p:cNvGrpSpPr>
            <a:grpSpLocks/>
          </p:cNvGrpSpPr>
          <p:nvPr userDrawn="1"/>
        </p:nvGrpSpPr>
        <p:grpSpPr bwMode="auto">
          <a:xfrm>
            <a:off x="417513" y="463550"/>
            <a:ext cx="5018087" cy="788988"/>
            <a:chOff x="277641" y="0"/>
            <a:chExt cx="8091526" cy="1506049"/>
          </a:xfrm>
        </p:grpSpPr>
        <p:pic>
          <p:nvPicPr>
            <p:cNvPr id="1034"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641" y="147316"/>
              <a:ext cx="1029964" cy="1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35" name="Group 35"/>
            <p:cNvGrpSpPr>
              <a:grpSpLocks/>
            </p:cNvGrpSpPr>
            <p:nvPr/>
          </p:nvGrpSpPr>
          <p:grpSpPr bwMode="auto">
            <a:xfrm>
              <a:off x="1935716" y="90412"/>
              <a:ext cx="1087615" cy="1324446"/>
              <a:chOff x="1935716" y="90412"/>
              <a:chExt cx="2476025" cy="3199861"/>
            </a:xfrm>
          </p:grpSpPr>
          <p:pic>
            <p:nvPicPr>
              <p:cNvPr id="1039" name="Picture 39" descr="http://www.theexeterdaily.co.uk/sites/default/files/field/image/DCPoliceLogo.jpg"/>
              <p:cNvPicPr>
                <a:picLocks noChangeAspect="1" noChangeArrowheads="1"/>
              </p:cNvPicPr>
              <p:nvPr/>
            </p:nvPicPr>
            <p:blipFill>
              <a:blip r:embed="rId16">
                <a:extLst>
                  <a:ext uri="{28A0092B-C50C-407E-A947-70E740481C1C}">
                    <a14:useLocalDpi xmlns:a14="http://schemas.microsoft.com/office/drawing/2010/main" val="0"/>
                  </a:ext>
                </a:extLst>
              </a:blip>
              <a:srcRect r="77222"/>
              <a:stretch>
                <a:fillRect/>
              </a:stretch>
            </p:blipFill>
            <p:spPr bwMode="auto">
              <a:xfrm>
                <a:off x="1935716" y="90412"/>
                <a:ext cx="2476025" cy="310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0" descr="http://www.theexeterdaily.co.uk/sites/default/files/field/image/DCPoliceLogo.jpg"/>
              <p:cNvPicPr>
                <a:picLocks noChangeAspect="1" noChangeArrowheads="1"/>
              </p:cNvPicPr>
              <p:nvPr/>
            </p:nvPicPr>
            <p:blipFill>
              <a:blip r:embed="rId17">
                <a:extLst>
                  <a:ext uri="{28A0092B-C50C-407E-A947-70E740481C1C}">
                    <a14:useLocalDpi xmlns:a14="http://schemas.microsoft.com/office/drawing/2010/main" val="0"/>
                  </a:ext>
                </a:extLst>
              </a:blip>
              <a:srcRect l="22485" t="30209" r="4068" b="47041"/>
              <a:stretch>
                <a:fillRect/>
              </a:stretch>
            </p:blipFill>
            <p:spPr bwMode="auto">
              <a:xfrm>
                <a:off x="2136913" y="3102736"/>
                <a:ext cx="2118660" cy="1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6" name="Picture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36273" y="166722"/>
              <a:ext cx="1576086" cy="12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43043" y="0"/>
              <a:ext cx="1440160" cy="150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38"/>
            <p:cNvPicPr>
              <a:picLocks noChangeAspect="1" noChangeArrowheads="1"/>
            </p:cNvPicPr>
            <p:nvPr/>
          </p:nvPicPr>
          <p:blipFill>
            <a:blip r:embed="rId20">
              <a:extLst>
                <a:ext uri="{28A0092B-C50C-407E-A947-70E740481C1C}">
                  <a14:useLocalDpi xmlns:a14="http://schemas.microsoft.com/office/drawing/2010/main" val="0"/>
                </a:ext>
              </a:extLst>
            </a:blip>
            <a:srcRect l="148" t="12074" r="63347" b="3810"/>
            <a:stretch>
              <a:fillRect/>
            </a:stretch>
          </p:blipFill>
          <p:spPr bwMode="auto">
            <a:xfrm>
              <a:off x="7325559" y="95049"/>
              <a:ext cx="1043608" cy="13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3" name="Picture 2" descr="\\home\user6$\6974\WindowsProfile\Desktop\SW_Police_ROCU_Logo.jp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599113" y="514350"/>
            <a:ext cx="24479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660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2060575"/>
            <a:ext cx="82296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 name="Title 1"/>
          <p:cNvSpPr txBox="1">
            <a:spLocks/>
          </p:cNvSpPr>
          <p:nvPr userDrawn="1"/>
        </p:nvSpPr>
        <p:spPr>
          <a:xfrm>
            <a:off x="2384425" y="1393825"/>
            <a:ext cx="4375150" cy="431800"/>
          </a:xfrm>
          <a:prstGeom prst="rect">
            <a:avLst/>
          </a:prstGeom>
        </p:spPr>
        <p:txBody>
          <a:bodyPr/>
          <a:lstStyle>
            <a:lvl1pPr algn="ctr" defTabSz="914400" rtl="0" eaLnBrk="1" latinLnBrk="0" hangingPunct="1">
              <a:spcBef>
                <a:spcPct val="0"/>
              </a:spcBef>
              <a:buNone/>
              <a:defRPr sz="1800" b="1" kern="1200" baseline="0">
                <a:solidFill>
                  <a:schemeClr val="tx2"/>
                </a:solidFill>
                <a:latin typeface="+mj-lt"/>
                <a:ea typeface="+mj-ea"/>
                <a:cs typeface="+mj-cs"/>
              </a:defRPr>
            </a:lvl1pPr>
          </a:lstStyle>
          <a:p>
            <a:pPr>
              <a:defRPr/>
            </a:pPr>
            <a:r>
              <a:rPr lang="en-GB" sz="2800" dirty="0" smtClean="0">
                <a:solidFill>
                  <a:srgbClr val="1F497D"/>
                </a:solidFill>
              </a:rPr>
              <a:t>Social Media APP Bulletin</a:t>
            </a:r>
          </a:p>
        </p:txBody>
      </p:sp>
      <p:sp>
        <p:nvSpPr>
          <p:cNvPr id="8" name="Date Placeholder 3"/>
          <p:cNvSpPr txBox="1">
            <a:spLocks/>
          </p:cNvSpPr>
          <p:nvPr userDrawn="1"/>
        </p:nvSpPr>
        <p:spPr>
          <a:xfrm>
            <a:off x="323850" y="6165850"/>
            <a:ext cx="2133600" cy="365125"/>
          </a:xfrm>
          <a:prstGeom prst="rect">
            <a:avLst/>
          </a:prstGeom>
        </p:spPr>
        <p:txBody>
          <a:bodyPr anchor="b"/>
          <a:lstStyle>
            <a:defPPr>
              <a:defRPr lang="en-US"/>
            </a:defPPr>
            <a:lvl1pPr marL="0" algn="l" defTabSz="914400" rtl="0" eaLnBrk="1" latinLnBrk="0" hangingPunct="1">
              <a:defRPr sz="18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D67C15E-290B-4E07-B7B8-7517E4867606}" type="datetimeFigureOut">
              <a:rPr lang="en-GB" sz="900" smtClean="0">
                <a:solidFill>
                  <a:srgbClr val="1F497D"/>
                </a:solidFill>
              </a:rPr>
              <a:pPr>
                <a:defRPr/>
              </a:pPr>
              <a:t>11/04/2018</a:t>
            </a:fld>
            <a:endParaRPr lang="en-GB" sz="900" dirty="0" smtClean="0">
              <a:solidFill>
                <a:srgbClr val="1F497D"/>
              </a:solidFill>
            </a:endParaRPr>
          </a:p>
        </p:txBody>
      </p:sp>
      <p:sp>
        <p:nvSpPr>
          <p:cNvPr id="9" name="Footer Placeholder 4"/>
          <p:cNvSpPr txBox="1">
            <a:spLocks/>
          </p:cNvSpPr>
          <p:nvPr userDrawn="1"/>
        </p:nvSpPr>
        <p:spPr>
          <a:xfrm>
            <a:off x="3124200" y="6165850"/>
            <a:ext cx="2895600" cy="365125"/>
          </a:xfrm>
          <a:prstGeom prst="rect">
            <a:avLst/>
          </a:prstGeom>
        </p:spPr>
        <p:txBody>
          <a:bodyPr/>
          <a:lstStyle>
            <a:defPPr>
              <a:defRPr lang="en-US"/>
            </a:defPPr>
            <a:lvl1pPr marL="0" algn="l" defTabSz="914400" rtl="0" eaLnBrk="1" latinLnBrk="0" hangingPunct="1">
              <a:defRPr sz="18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dirty="0" smtClean="0"/>
              <a:t>- OFFICIAL- </a:t>
            </a:r>
          </a:p>
        </p:txBody>
      </p:sp>
      <p:sp>
        <p:nvSpPr>
          <p:cNvPr id="10" name="Rectangle 9"/>
          <p:cNvSpPr/>
          <p:nvPr userDrawn="1"/>
        </p:nvSpPr>
        <p:spPr>
          <a:xfrm>
            <a:off x="179388" y="188913"/>
            <a:ext cx="8785225" cy="6480175"/>
          </a:xfrm>
          <a:prstGeom prst="rect">
            <a:avLst/>
          </a:prstGeom>
          <a:noFill/>
          <a:ln w="1746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CFCFA"/>
              </a:solidFill>
            </a:endParaRPr>
          </a:p>
        </p:txBody>
      </p:sp>
      <p:pic>
        <p:nvPicPr>
          <p:cNvPr id="1031"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r="78981"/>
          <a:stretch>
            <a:fillRect/>
          </a:stretch>
        </p:blipFill>
        <p:spPr bwMode="auto">
          <a:xfrm>
            <a:off x="8027988" y="476250"/>
            <a:ext cx="6937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2" name="Group 24"/>
          <p:cNvGrpSpPr>
            <a:grpSpLocks/>
          </p:cNvGrpSpPr>
          <p:nvPr userDrawn="1"/>
        </p:nvGrpSpPr>
        <p:grpSpPr bwMode="auto">
          <a:xfrm>
            <a:off x="417513" y="463550"/>
            <a:ext cx="5018087" cy="788988"/>
            <a:chOff x="277641" y="0"/>
            <a:chExt cx="8091526" cy="1506049"/>
          </a:xfrm>
        </p:grpSpPr>
        <p:pic>
          <p:nvPicPr>
            <p:cNvPr id="1034"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641" y="147316"/>
              <a:ext cx="1029964" cy="1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35" name="Group 35"/>
            <p:cNvGrpSpPr>
              <a:grpSpLocks/>
            </p:cNvGrpSpPr>
            <p:nvPr/>
          </p:nvGrpSpPr>
          <p:grpSpPr bwMode="auto">
            <a:xfrm>
              <a:off x="1935716" y="90412"/>
              <a:ext cx="1087615" cy="1324446"/>
              <a:chOff x="1935716" y="90412"/>
              <a:chExt cx="2476025" cy="3199861"/>
            </a:xfrm>
          </p:grpSpPr>
          <p:pic>
            <p:nvPicPr>
              <p:cNvPr id="1039" name="Picture 39" descr="http://www.theexeterdaily.co.uk/sites/default/files/field/image/DCPoliceLogo.jpg"/>
              <p:cNvPicPr>
                <a:picLocks noChangeAspect="1" noChangeArrowheads="1"/>
              </p:cNvPicPr>
              <p:nvPr/>
            </p:nvPicPr>
            <p:blipFill>
              <a:blip r:embed="rId16">
                <a:extLst>
                  <a:ext uri="{28A0092B-C50C-407E-A947-70E740481C1C}">
                    <a14:useLocalDpi xmlns:a14="http://schemas.microsoft.com/office/drawing/2010/main" val="0"/>
                  </a:ext>
                </a:extLst>
              </a:blip>
              <a:srcRect r="77222"/>
              <a:stretch>
                <a:fillRect/>
              </a:stretch>
            </p:blipFill>
            <p:spPr bwMode="auto">
              <a:xfrm>
                <a:off x="1935716" y="90412"/>
                <a:ext cx="2476025" cy="310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0" descr="http://www.theexeterdaily.co.uk/sites/default/files/field/image/DCPoliceLogo.jpg"/>
              <p:cNvPicPr>
                <a:picLocks noChangeAspect="1" noChangeArrowheads="1"/>
              </p:cNvPicPr>
              <p:nvPr/>
            </p:nvPicPr>
            <p:blipFill>
              <a:blip r:embed="rId17">
                <a:extLst>
                  <a:ext uri="{28A0092B-C50C-407E-A947-70E740481C1C}">
                    <a14:useLocalDpi xmlns:a14="http://schemas.microsoft.com/office/drawing/2010/main" val="0"/>
                  </a:ext>
                </a:extLst>
              </a:blip>
              <a:srcRect l="22485" t="30209" r="4068" b="47041"/>
              <a:stretch>
                <a:fillRect/>
              </a:stretch>
            </p:blipFill>
            <p:spPr bwMode="auto">
              <a:xfrm>
                <a:off x="2136913" y="3102736"/>
                <a:ext cx="2118660" cy="1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6" name="Picture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36273" y="166722"/>
              <a:ext cx="1576086" cy="12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43043" y="0"/>
              <a:ext cx="1440160" cy="150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38"/>
            <p:cNvPicPr>
              <a:picLocks noChangeAspect="1" noChangeArrowheads="1"/>
            </p:cNvPicPr>
            <p:nvPr/>
          </p:nvPicPr>
          <p:blipFill>
            <a:blip r:embed="rId20">
              <a:extLst>
                <a:ext uri="{28A0092B-C50C-407E-A947-70E740481C1C}">
                  <a14:useLocalDpi xmlns:a14="http://schemas.microsoft.com/office/drawing/2010/main" val="0"/>
                </a:ext>
              </a:extLst>
            </a:blip>
            <a:srcRect l="148" t="12074" r="63347" b="3810"/>
            <a:stretch>
              <a:fillRect/>
            </a:stretch>
          </p:blipFill>
          <p:spPr bwMode="auto">
            <a:xfrm>
              <a:off x="7325559" y="95049"/>
              <a:ext cx="1043608" cy="13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3" name="Picture 2" descr="\\home\user6$\6974\WindowsProfile\Desktop\SW_Police_ROCU_Logo.jp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599113" y="514350"/>
            <a:ext cx="24479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9951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2060575"/>
            <a:ext cx="82296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 name="Title 1"/>
          <p:cNvSpPr txBox="1">
            <a:spLocks/>
          </p:cNvSpPr>
          <p:nvPr userDrawn="1"/>
        </p:nvSpPr>
        <p:spPr>
          <a:xfrm>
            <a:off x="2384425" y="1393825"/>
            <a:ext cx="4375150" cy="431800"/>
          </a:xfrm>
          <a:prstGeom prst="rect">
            <a:avLst/>
          </a:prstGeom>
        </p:spPr>
        <p:txBody>
          <a:bodyPr/>
          <a:lstStyle>
            <a:lvl1pPr algn="ctr" defTabSz="914400" rtl="0" eaLnBrk="1" latinLnBrk="0" hangingPunct="1">
              <a:spcBef>
                <a:spcPct val="0"/>
              </a:spcBef>
              <a:buNone/>
              <a:defRPr sz="1800" b="1" kern="1200" baseline="0">
                <a:solidFill>
                  <a:schemeClr val="tx2"/>
                </a:solidFill>
                <a:latin typeface="+mj-lt"/>
                <a:ea typeface="+mj-ea"/>
                <a:cs typeface="+mj-cs"/>
              </a:defRPr>
            </a:lvl1pPr>
          </a:lstStyle>
          <a:p>
            <a:pPr>
              <a:defRPr/>
            </a:pPr>
            <a:r>
              <a:rPr lang="en-GB" sz="2800" dirty="0" smtClean="0">
                <a:solidFill>
                  <a:srgbClr val="1F497D"/>
                </a:solidFill>
              </a:rPr>
              <a:t>Social Media APP Bulletin</a:t>
            </a:r>
          </a:p>
        </p:txBody>
      </p:sp>
      <p:sp>
        <p:nvSpPr>
          <p:cNvPr id="8" name="Date Placeholder 3"/>
          <p:cNvSpPr txBox="1">
            <a:spLocks/>
          </p:cNvSpPr>
          <p:nvPr userDrawn="1"/>
        </p:nvSpPr>
        <p:spPr>
          <a:xfrm>
            <a:off x="323850" y="6165850"/>
            <a:ext cx="2133600" cy="365125"/>
          </a:xfrm>
          <a:prstGeom prst="rect">
            <a:avLst/>
          </a:prstGeom>
        </p:spPr>
        <p:txBody>
          <a:bodyPr anchor="b"/>
          <a:lstStyle>
            <a:defPPr>
              <a:defRPr lang="en-US"/>
            </a:defPPr>
            <a:lvl1pPr marL="0" algn="l" defTabSz="914400" rtl="0" eaLnBrk="1" latinLnBrk="0" hangingPunct="1">
              <a:defRPr sz="18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D67C15E-290B-4E07-B7B8-7517E4867606}" type="datetimeFigureOut">
              <a:rPr lang="en-GB" sz="900" smtClean="0">
                <a:solidFill>
                  <a:srgbClr val="1F497D"/>
                </a:solidFill>
              </a:rPr>
              <a:pPr>
                <a:defRPr/>
              </a:pPr>
              <a:t>11/04/2018</a:t>
            </a:fld>
            <a:endParaRPr lang="en-GB" sz="900" dirty="0" smtClean="0">
              <a:solidFill>
                <a:srgbClr val="1F497D"/>
              </a:solidFill>
            </a:endParaRPr>
          </a:p>
        </p:txBody>
      </p:sp>
      <p:sp>
        <p:nvSpPr>
          <p:cNvPr id="9" name="Footer Placeholder 4"/>
          <p:cNvSpPr txBox="1">
            <a:spLocks/>
          </p:cNvSpPr>
          <p:nvPr userDrawn="1"/>
        </p:nvSpPr>
        <p:spPr>
          <a:xfrm>
            <a:off x="3124200" y="6165850"/>
            <a:ext cx="2895600" cy="365125"/>
          </a:xfrm>
          <a:prstGeom prst="rect">
            <a:avLst/>
          </a:prstGeom>
        </p:spPr>
        <p:txBody>
          <a:bodyPr/>
          <a:lstStyle>
            <a:defPPr>
              <a:defRPr lang="en-US"/>
            </a:defPPr>
            <a:lvl1pPr marL="0" algn="l" defTabSz="914400" rtl="0" eaLnBrk="1" latinLnBrk="0" hangingPunct="1">
              <a:defRPr sz="18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dirty="0" smtClean="0"/>
              <a:t>- OFFICIAL- </a:t>
            </a:r>
          </a:p>
        </p:txBody>
      </p:sp>
      <p:sp>
        <p:nvSpPr>
          <p:cNvPr id="10" name="Rectangle 9"/>
          <p:cNvSpPr/>
          <p:nvPr userDrawn="1"/>
        </p:nvSpPr>
        <p:spPr>
          <a:xfrm>
            <a:off x="179388" y="188913"/>
            <a:ext cx="8785225" cy="6480175"/>
          </a:xfrm>
          <a:prstGeom prst="rect">
            <a:avLst/>
          </a:prstGeom>
          <a:noFill/>
          <a:ln w="1746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CFCFA"/>
              </a:solidFill>
            </a:endParaRPr>
          </a:p>
        </p:txBody>
      </p:sp>
      <p:pic>
        <p:nvPicPr>
          <p:cNvPr id="1031"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r="78981"/>
          <a:stretch>
            <a:fillRect/>
          </a:stretch>
        </p:blipFill>
        <p:spPr bwMode="auto">
          <a:xfrm>
            <a:off x="8027988" y="476250"/>
            <a:ext cx="6937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2" name="Group 24"/>
          <p:cNvGrpSpPr>
            <a:grpSpLocks/>
          </p:cNvGrpSpPr>
          <p:nvPr userDrawn="1"/>
        </p:nvGrpSpPr>
        <p:grpSpPr bwMode="auto">
          <a:xfrm>
            <a:off x="417513" y="463550"/>
            <a:ext cx="5018087" cy="788988"/>
            <a:chOff x="277641" y="0"/>
            <a:chExt cx="8091526" cy="1506049"/>
          </a:xfrm>
        </p:grpSpPr>
        <p:pic>
          <p:nvPicPr>
            <p:cNvPr id="1034"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641" y="147316"/>
              <a:ext cx="1029964" cy="1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35" name="Group 35"/>
            <p:cNvGrpSpPr>
              <a:grpSpLocks/>
            </p:cNvGrpSpPr>
            <p:nvPr/>
          </p:nvGrpSpPr>
          <p:grpSpPr bwMode="auto">
            <a:xfrm>
              <a:off x="1935716" y="90412"/>
              <a:ext cx="1087615" cy="1324446"/>
              <a:chOff x="1935716" y="90412"/>
              <a:chExt cx="2476025" cy="3199861"/>
            </a:xfrm>
          </p:grpSpPr>
          <p:pic>
            <p:nvPicPr>
              <p:cNvPr id="1039" name="Picture 39" descr="http://www.theexeterdaily.co.uk/sites/default/files/field/image/DCPoliceLogo.jpg"/>
              <p:cNvPicPr>
                <a:picLocks noChangeAspect="1" noChangeArrowheads="1"/>
              </p:cNvPicPr>
              <p:nvPr/>
            </p:nvPicPr>
            <p:blipFill>
              <a:blip r:embed="rId16">
                <a:extLst>
                  <a:ext uri="{28A0092B-C50C-407E-A947-70E740481C1C}">
                    <a14:useLocalDpi xmlns:a14="http://schemas.microsoft.com/office/drawing/2010/main" val="0"/>
                  </a:ext>
                </a:extLst>
              </a:blip>
              <a:srcRect r="77222"/>
              <a:stretch>
                <a:fillRect/>
              </a:stretch>
            </p:blipFill>
            <p:spPr bwMode="auto">
              <a:xfrm>
                <a:off x="1935716" y="90412"/>
                <a:ext cx="2476025" cy="310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0" descr="http://www.theexeterdaily.co.uk/sites/default/files/field/image/DCPoliceLogo.jpg"/>
              <p:cNvPicPr>
                <a:picLocks noChangeAspect="1" noChangeArrowheads="1"/>
              </p:cNvPicPr>
              <p:nvPr/>
            </p:nvPicPr>
            <p:blipFill>
              <a:blip r:embed="rId17">
                <a:extLst>
                  <a:ext uri="{28A0092B-C50C-407E-A947-70E740481C1C}">
                    <a14:useLocalDpi xmlns:a14="http://schemas.microsoft.com/office/drawing/2010/main" val="0"/>
                  </a:ext>
                </a:extLst>
              </a:blip>
              <a:srcRect l="22485" t="30209" r="4068" b="47041"/>
              <a:stretch>
                <a:fillRect/>
              </a:stretch>
            </p:blipFill>
            <p:spPr bwMode="auto">
              <a:xfrm>
                <a:off x="2136913" y="3102736"/>
                <a:ext cx="2118660" cy="1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6" name="Picture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36273" y="166722"/>
              <a:ext cx="1576086" cy="12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43043" y="0"/>
              <a:ext cx="1440160" cy="150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38"/>
            <p:cNvPicPr>
              <a:picLocks noChangeAspect="1" noChangeArrowheads="1"/>
            </p:cNvPicPr>
            <p:nvPr/>
          </p:nvPicPr>
          <p:blipFill>
            <a:blip r:embed="rId20">
              <a:extLst>
                <a:ext uri="{28A0092B-C50C-407E-A947-70E740481C1C}">
                  <a14:useLocalDpi xmlns:a14="http://schemas.microsoft.com/office/drawing/2010/main" val="0"/>
                </a:ext>
              </a:extLst>
            </a:blip>
            <a:srcRect l="148" t="12074" r="63347" b="3810"/>
            <a:stretch>
              <a:fillRect/>
            </a:stretch>
          </p:blipFill>
          <p:spPr bwMode="auto">
            <a:xfrm>
              <a:off x="7325559" y="95049"/>
              <a:ext cx="1043608" cy="13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3" name="Picture 2" descr="\\home\user6$\6974\WindowsProfile\Desktop\SW_Police_ROCU_Logo.jp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599113" y="514350"/>
            <a:ext cx="24479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6619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2060575"/>
            <a:ext cx="82296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 name="Title 1"/>
          <p:cNvSpPr txBox="1">
            <a:spLocks/>
          </p:cNvSpPr>
          <p:nvPr userDrawn="1"/>
        </p:nvSpPr>
        <p:spPr>
          <a:xfrm>
            <a:off x="2384425" y="1393825"/>
            <a:ext cx="4375150" cy="431800"/>
          </a:xfrm>
          <a:prstGeom prst="rect">
            <a:avLst/>
          </a:prstGeom>
        </p:spPr>
        <p:txBody>
          <a:bodyPr/>
          <a:lstStyle>
            <a:lvl1pPr algn="ctr" defTabSz="914400" rtl="0" eaLnBrk="1" latinLnBrk="0" hangingPunct="1">
              <a:spcBef>
                <a:spcPct val="0"/>
              </a:spcBef>
              <a:buNone/>
              <a:defRPr sz="1800" b="1" kern="1200" baseline="0">
                <a:solidFill>
                  <a:schemeClr val="tx2"/>
                </a:solidFill>
                <a:latin typeface="+mj-lt"/>
                <a:ea typeface="+mj-ea"/>
                <a:cs typeface="+mj-cs"/>
              </a:defRPr>
            </a:lvl1pPr>
          </a:lstStyle>
          <a:p>
            <a:pPr>
              <a:defRPr/>
            </a:pPr>
            <a:r>
              <a:rPr lang="en-GB" sz="2800" dirty="0" smtClean="0">
                <a:solidFill>
                  <a:srgbClr val="1F497D"/>
                </a:solidFill>
              </a:rPr>
              <a:t>Social Media APP Bulletin</a:t>
            </a:r>
          </a:p>
        </p:txBody>
      </p:sp>
      <p:sp>
        <p:nvSpPr>
          <p:cNvPr id="8" name="Date Placeholder 3"/>
          <p:cNvSpPr txBox="1">
            <a:spLocks/>
          </p:cNvSpPr>
          <p:nvPr userDrawn="1"/>
        </p:nvSpPr>
        <p:spPr>
          <a:xfrm>
            <a:off x="323850" y="6165850"/>
            <a:ext cx="2133600" cy="365125"/>
          </a:xfrm>
          <a:prstGeom prst="rect">
            <a:avLst/>
          </a:prstGeom>
        </p:spPr>
        <p:txBody>
          <a:bodyPr anchor="b"/>
          <a:lstStyle>
            <a:defPPr>
              <a:defRPr lang="en-US"/>
            </a:defPPr>
            <a:lvl1pPr marL="0" algn="l" defTabSz="914400" rtl="0" eaLnBrk="1" latinLnBrk="0" hangingPunct="1">
              <a:defRPr sz="18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D67C15E-290B-4E07-B7B8-7517E4867606}" type="datetimeFigureOut">
              <a:rPr lang="en-GB" sz="900" smtClean="0">
                <a:solidFill>
                  <a:srgbClr val="1F497D"/>
                </a:solidFill>
              </a:rPr>
              <a:pPr>
                <a:defRPr/>
              </a:pPr>
              <a:t>11/04/2018</a:t>
            </a:fld>
            <a:endParaRPr lang="en-GB" sz="900" dirty="0" smtClean="0">
              <a:solidFill>
                <a:srgbClr val="1F497D"/>
              </a:solidFill>
            </a:endParaRPr>
          </a:p>
        </p:txBody>
      </p:sp>
      <p:sp>
        <p:nvSpPr>
          <p:cNvPr id="9" name="Footer Placeholder 4"/>
          <p:cNvSpPr txBox="1">
            <a:spLocks/>
          </p:cNvSpPr>
          <p:nvPr userDrawn="1"/>
        </p:nvSpPr>
        <p:spPr>
          <a:xfrm>
            <a:off x="3124200" y="6165850"/>
            <a:ext cx="2895600" cy="365125"/>
          </a:xfrm>
          <a:prstGeom prst="rect">
            <a:avLst/>
          </a:prstGeom>
        </p:spPr>
        <p:txBody>
          <a:bodyPr/>
          <a:lstStyle>
            <a:defPPr>
              <a:defRPr lang="en-US"/>
            </a:defPPr>
            <a:lvl1pPr marL="0" algn="l" defTabSz="914400" rtl="0" eaLnBrk="1" latinLnBrk="0" hangingPunct="1">
              <a:defRPr sz="18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dirty="0" smtClean="0"/>
              <a:t>- OFFICIAL- </a:t>
            </a:r>
          </a:p>
        </p:txBody>
      </p:sp>
      <p:sp>
        <p:nvSpPr>
          <p:cNvPr id="10" name="Rectangle 9"/>
          <p:cNvSpPr/>
          <p:nvPr userDrawn="1"/>
        </p:nvSpPr>
        <p:spPr>
          <a:xfrm>
            <a:off x="179388" y="188913"/>
            <a:ext cx="8785225" cy="6480175"/>
          </a:xfrm>
          <a:prstGeom prst="rect">
            <a:avLst/>
          </a:prstGeom>
          <a:noFill/>
          <a:ln w="1746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CFCFA"/>
              </a:solidFill>
            </a:endParaRPr>
          </a:p>
        </p:txBody>
      </p:sp>
      <p:pic>
        <p:nvPicPr>
          <p:cNvPr id="1031"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r="78981"/>
          <a:stretch>
            <a:fillRect/>
          </a:stretch>
        </p:blipFill>
        <p:spPr bwMode="auto">
          <a:xfrm>
            <a:off x="8027988" y="476250"/>
            <a:ext cx="6937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2" name="Group 24"/>
          <p:cNvGrpSpPr>
            <a:grpSpLocks/>
          </p:cNvGrpSpPr>
          <p:nvPr userDrawn="1"/>
        </p:nvGrpSpPr>
        <p:grpSpPr bwMode="auto">
          <a:xfrm>
            <a:off x="417513" y="463550"/>
            <a:ext cx="5018087" cy="788988"/>
            <a:chOff x="277641" y="0"/>
            <a:chExt cx="8091526" cy="1506049"/>
          </a:xfrm>
        </p:grpSpPr>
        <p:pic>
          <p:nvPicPr>
            <p:cNvPr id="1034"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641" y="147316"/>
              <a:ext cx="1029964" cy="1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35" name="Group 35"/>
            <p:cNvGrpSpPr>
              <a:grpSpLocks/>
            </p:cNvGrpSpPr>
            <p:nvPr/>
          </p:nvGrpSpPr>
          <p:grpSpPr bwMode="auto">
            <a:xfrm>
              <a:off x="1935716" y="90412"/>
              <a:ext cx="1087615" cy="1324446"/>
              <a:chOff x="1935716" y="90412"/>
              <a:chExt cx="2476025" cy="3199861"/>
            </a:xfrm>
          </p:grpSpPr>
          <p:pic>
            <p:nvPicPr>
              <p:cNvPr id="1039" name="Picture 39" descr="http://www.theexeterdaily.co.uk/sites/default/files/field/image/DCPoliceLogo.jpg"/>
              <p:cNvPicPr>
                <a:picLocks noChangeAspect="1" noChangeArrowheads="1"/>
              </p:cNvPicPr>
              <p:nvPr/>
            </p:nvPicPr>
            <p:blipFill>
              <a:blip r:embed="rId16">
                <a:extLst>
                  <a:ext uri="{28A0092B-C50C-407E-A947-70E740481C1C}">
                    <a14:useLocalDpi xmlns:a14="http://schemas.microsoft.com/office/drawing/2010/main" val="0"/>
                  </a:ext>
                </a:extLst>
              </a:blip>
              <a:srcRect r="77222"/>
              <a:stretch>
                <a:fillRect/>
              </a:stretch>
            </p:blipFill>
            <p:spPr bwMode="auto">
              <a:xfrm>
                <a:off x="1935716" y="90412"/>
                <a:ext cx="2476025" cy="310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0" descr="http://www.theexeterdaily.co.uk/sites/default/files/field/image/DCPoliceLogo.jpg"/>
              <p:cNvPicPr>
                <a:picLocks noChangeAspect="1" noChangeArrowheads="1"/>
              </p:cNvPicPr>
              <p:nvPr/>
            </p:nvPicPr>
            <p:blipFill>
              <a:blip r:embed="rId17">
                <a:extLst>
                  <a:ext uri="{28A0092B-C50C-407E-A947-70E740481C1C}">
                    <a14:useLocalDpi xmlns:a14="http://schemas.microsoft.com/office/drawing/2010/main" val="0"/>
                  </a:ext>
                </a:extLst>
              </a:blip>
              <a:srcRect l="22485" t="30209" r="4068" b="47041"/>
              <a:stretch>
                <a:fillRect/>
              </a:stretch>
            </p:blipFill>
            <p:spPr bwMode="auto">
              <a:xfrm>
                <a:off x="2136913" y="3102736"/>
                <a:ext cx="2118660" cy="1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6" name="Picture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36273" y="166722"/>
              <a:ext cx="1576086" cy="12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43043" y="0"/>
              <a:ext cx="1440160" cy="150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38"/>
            <p:cNvPicPr>
              <a:picLocks noChangeAspect="1" noChangeArrowheads="1"/>
            </p:cNvPicPr>
            <p:nvPr/>
          </p:nvPicPr>
          <p:blipFill>
            <a:blip r:embed="rId20">
              <a:extLst>
                <a:ext uri="{28A0092B-C50C-407E-A947-70E740481C1C}">
                  <a14:useLocalDpi xmlns:a14="http://schemas.microsoft.com/office/drawing/2010/main" val="0"/>
                </a:ext>
              </a:extLst>
            </a:blip>
            <a:srcRect l="148" t="12074" r="63347" b="3810"/>
            <a:stretch>
              <a:fillRect/>
            </a:stretch>
          </p:blipFill>
          <p:spPr bwMode="auto">
            <a:xfrm>
              <a:off x="7325559" y="95049"/>
              <a:ext cx="1043608" cy="13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3" name="Picture 2" descr="\\home\user6$\6974\WindowsProfile\Desktop\SW_Police_ROCU_Logo.jp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599113" y="514350"/>
            <a:ext cx="24479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9296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2060575"/>
            <a:ext cx="82296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 name="Title 1"/>
          <p:cNvSpPr txBox="1">
            <a:spLocks/>
          </p:cNvSpPr>
          <p:nvPr/>
        </p:nvSpPr>
        <p:spPr>
          <a:xfrm>
            <a:off x="2384425" y="1393825"/>
            <a:ext cx="4375150" cy="431800"/>
          </a:xfrm>
          <a:prstGeom prst="rect">
            <a:avLst/>
          </a:prstGeom>
        </p:spPr>
        <p:txBody>
          <a:bodyPr/>
          <a:lstStyle>
            <a:lvl1pPr algn="ctr" defTabSz="914400" rtl="0" eaLnBrk="1" latinLnBrk="0" hangingPunct="1">
              <a:spcBef>
                <a:spcPct val="0"/>
              </a:spcBef>
              <a:buNone/>
              <a:defRPr sz="1800" b="1" kern="1200" baseline="0">
                <a:solidFill>
                  <a:schemeClr val="tx2"/>
                </a:solidFill>
                <a:latin typeface="+mj-lt"/>
                <a:ea typeface="+mj-ea"/>
                <a:cs typeface="+mj-cs"/>
              </a:defRPr>
            </a:lvl1pPr>
          </a:lstStyle>
          <a:p>
            <a:pPr>
              <a:defRPr/>
            </a:pPr>
            <a:r>
              <a:rPr lang="en-GB" sz="2800" dirty="0" smtClean="0">
                <a:solidFill>
                  <a:srgbClr val="1F497D"/>
                </a:solidFill>
              </a:rPr>
              <a:t>Social Media APP Bulletin</a:t>
            </a:r>
          </a:p>
        </p:txBody>
      </p:sp>
      <p:sp>
        <p:nvSpPr>
          <p:cNvPr id="8" name="Date Placeholder 3"/>
          <p:cNvSpPr txBox="1">
            <a:spLocks/>
          </p:cNvSpPr>
          <p:nvPr/>
        </p:nvSpPr>
        <p:spPr>
          <a:xfrm>
            <a:off x="323850" y="6165850"/>
            <a:ext cx="2133600" cy="365125"/>
          </a:xfrm>
          <a:prstGeom prst="rect">
            <a:avLst/>
          </a:prstGeom>
        </p:spPr>
        <p:txBody>
          <a:bodyPr anchor="b"/>
          <a:lstStyle>
            <a:defPPr>
              <a:defRPr lang="en-US"/>
            </a:defPPr>
            <a:lvl1pPr marL="0" algn="l" defTabSz="914400" rtl="0" eaLnBrk="1" latinLnBrk="0" hangingPunct="1">
              <a:defRPr sz="18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D67C15E-290B-4E07-B7B8-7517E4867606}" type="datetimeFigureOut">
              <a:rPr lang="en-GB" sz="900" smtClean="0">
                <a:solidFill>
                  <a:srgbClr val="1F497D"/>
                </a:solidFill>
              </a:rPr>
              <a:pPr>
                <a:defRPr/>
              </a:pPr>
              <a:t>11/04/2018</a:t>
            </a:fld>
            <a:endParaRPr lang="en-GB" sz="900" dirty="0" smtClean="0">
              <a:solidFill>
                <a:srgbClr val="1F497D"/>
              </a:solidFill>
            </a:endParaRPr>
          </a:p>
        </p:txBody>
      </p:sp>
      <p:sp>
        <p:nvSpPr>
          <p:cNvPr id="9" name="Footer Placeholder 4"/>
          <p:cNvSpPr txBox="1">
            <a:spLocks/>
          </p:cNvSpPr>
          <p:nvPr/>
        </p:nvSpPr>
        <p:spPr>
          <a:xfrm>
            <a:off x="3124200" y="6165850"/>
            <a:ext cx="2895600" cy="365125"/>
          </a:xfrm>
          <a:prstGeom prst="rect">
            <a:avLst/>
          </a:prstGeom>
        </p:spPr>
        <p:txBody>
          <a:bodyPr/>
          <a:lstStyle>
            <a:defPPr>
              <a:defRPr lang="en-US"/>
            </a:defPPr>
            <a:lvl1pPr marL="0" algn="l" defTabSz="914400" rtl="0" eaLnBrk="1" latinLnBrk="0" hangingPunct="1">
              <a:defRPr sz="1800" b="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dirty="0" smtClean="0"/>
              <a:t>- OFFICIAL- </a:t>
            </a:r>
          </a:p>
        </p:txBody>
      </p:sp>
      <p:sp>
        <p:nvSpPr>
          <p:cNvPr id="10" name="Rectangle 9"/>
          <p:cNvSpPr/>
          <p:nvPr/>
        </p:nvSpPr>
        <p:spPr>
          <a:xfrm>
            <a:off x="179388" y="188913"/>
            <a:ext cx="8785225" cy="6480175"/>
          </a:xfrm>
          <a:prstGeom prst="rect">
            <a:avLst/>
          </a:prstGeom>
          <a:noFill/>
          <a:ln w="174625" cap="rn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CFCFA"/>
              </a:solidFill>
            </a:endParaRPr>
          </a:p>
        </p:txBody>
      </p:sp>
      <p:pic>
        <p:nvPicPr>
          <p:cNvPr id="1031" name="Picture 10"/>
          <p:cNvPicPr>
            <a:picLocks noChangeAspect="1" noChangeArrowheads="1"/>
          </p:cNvPicPr>
          <p:nvPr/>
        </p:nvPicPr>
        <p:blipFill>
          <a:blip r:embed="rId15">
            <a:extLst>
              <a:ext uri="{28A0092B-C50C-407E-A947-70E740481C1C}">
                <a14:useLocalDpi xmlns:a14="http://schemas.microsoft.com/office/drawing/2010/main" val="0"/>
              </a:ext>
            </a:extLst>
          </a:blip>
          <a:srcRect r="78981"/>
          <a:stretch>
            <a:fillRect/>
          </a:stretch>
        </p:blipFill>
        <p:spPr bwMode="auto">
          <a:xfrm>
            <a:off x="8027988" y="476250"/>
            <a:ext cx="6937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Zephyrlogo"/>
          <p:cNvPicPr>
            <a:picLocks noChangeAspect="1" noChangeArrowheads="1"/>
          </p:cNvPicPr>
          <p:nvPr/>
        </p:nvPicPr>
        <p:blipFill>
          <a:blip r:embed="rId16"/>
          <a:srcRect/>
          <a:stretch>
            <a:fillRect/>
          </a:stretch>
        </p:blipFill>
        <p:spPr bwMode="auto">
          <a:xfrm>
            <a:off x="6443663" y="339725"/>
            <a:ext cx="1344612" cy="1008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24"/>
          <p:cNvGrpSpPr>
            <a:grpSpLocks/>
          </p:cNvGrpSpPr>
          <p:nvPr/>
        </p:nvGrpSpPr>
        <p:grpSpPr bwMode="auto">
          <a:xfrm>
            <a:off x="587375" y="368300"/>
            <a:ext cx="5205413" cy="979488"/>
            <a:chOff x="277641" y="0"/>
            <a:chExt cx="8091526" cy="1506049"/>
          </a:xfrm>
        </p:grpSpPr>
        <p:pic>
          <p:nvPicPr>
            <p:cNvPr id="1034" name="Picture 3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7641" y="147316"/>
              <a:ext cx="1029964" cy="124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35" name="Group 35"/>
            <p:cNvGrpSpPr>
              <a:grpSpLocks/>
            </p:cNvGrpSpPr>
            <p:nvPr/>
          </p:nvGrpSpPr>
          <p:grpSpPr bwMode="auto">
            <a:xfrm>
              <a:off x="1935716" y="90412"/>
              <a:ext cx="1087615" cy="1324446"/>
              <a:chOff x="1935716" y="90412"/>
              <a:chExt cx="2476025" cy="3199861"/>
            </a:xfrm>
          </p:grpSpPr>
          <p:pic>
            <p:nvPicPr>
              <p:cNvPr id="1039" name="Picture 39" descr="http://www.theexeterdaily.co.uk/sites/default/files/field/image/DCPoliceLogo.jpg"/>
              <p:cNvPicPr>
                <a:picLocks noChangeAspect="1" noChangeArrowheads="1"/>
              </p:cNvPicPr>
              <p:nvPr/>
            </p:nvPicPr>
            <p:blipFill>
              <a:blip r:embed="rId18">
                <a:extLst>
                  <a:ext uri="{28A0092B-C50C-407E-A947-70E740481C1C}">
                    <a14:useLocalDpi xmlns:a14="http://schemas.microsoft.com/office/drawing/2010/main" val="0"/>
                  </a:ext>
                </a:extLst>
              </a:blip>
              <a:srcRect r="77222"/>
              <a:stretch>
                <a:fillRect/>
              </a:stretch>
            </p:blipFill>
            <p:spPr bwMode="auto">
              <a:xfrm>
                <a:off x="1935716" y="90412"/>
                <a:ext cx="2476025" cy="310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0" descr="http://www.theexeterdaily.co.uk/sites/default/files/field/image/DCPoliceLogo.jpg"/>
              <p:cNvPicPr>
                <a:picLocks noChangeAspect="1" noChangeArrowheads="1"/>
              </p:cNvPicPr>
              <p:nvPr/>
            </p:nvPicPr>
            <p:blipFill>
              <a:blip r:embed="rId19">
                <a:extLst>
                  <a:ext uri="{28A0092B-C50C-407E-A947-70E740481C1C}">
                    <a14:useLocalDpi xmlns:a14="http://schemas.microsoft.com/office/drawing/2010/main" val="0"/>
                  </a:ext>
                </a:extLst>
              </a:blip>
              <a:srcRect l="22485" t="30209" r="4068" b="47041"/>
              <a:stretch>
                <a:fillRect/>
              </a:stretch>
            </p:blipFill>
            <p:spPr bwMode="auto">
              <a:xfrm>
                <a:off x="2136913" y="3102736"/>
                <a:ext cx="2118660" cy="1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6" name="Picture 3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36273" y="166722"/>
              <a:ext cx="1576086" cy="12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43043" y="0"/>
              <a:ext cx="1440160" cy="150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38"/>
            <p:cNvPicPr>
              <a:picLocks noChangeAspect="1" noChangeArrowheads="1"/>
            </p:cNvPicPr>
            <p:nvPr/>
          </p:nvPicPr>
          <p:blipFill>
            <a:blip r:embed="rId22" cstate="print">
              <a:extLst>
                <a:ext uri="{28A0092B-C50C-407E-A947-70E740481C1C}">
                  <a14:useLocalDpi xmlns:a14="http://schemas.microsoft.com/office/drawing/2010/main" val="0"/>
                </a:ext>
              </a:extLst>
            </a:blip>
            <a:srcRect l="148" t="12074" r="63347" b="3810"/>
            <a:stretch>
              <a:fillRect/>
            </a:stretch>
          </p:blipFill>
          <p:spPr bwMode="auto">
            <a:xfrm>
              <a:off x="7325559" y="95049"/>
              <a:ext cx="1043608" cy="135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2719794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1F491C8-74E6-4453-AD22-64B5380B401C}" type="datetimeFigureOut">
              <a:rPr lang="en-GB">
                <a:solidFill>
                  <a:prstClr val="black">
                    <a:tint val="75000"/>
                  </a:prstClr>
                </a:solidFill>
              </a:rPr>
              <a:pPr>
                <a:defRPr/>
              </a:pPr>
              <a:t>11/04/2018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48AF87-AC3A-4DF2-BFD1-038EDA2F8C40}" type="slidenum">
              <a:rPr lang="en-GB">
                <a:solidFill>
                  <a:prstClr val="black">
                    <a:tint val="75000"/>
                  </a:prstClr>
                </a:solidFill>
              </a:rPr>
              <a:pPr>
                <a:defRPr/>
              </a:pPr>
              <a:t>‹#›</a:t>
            </a:fld>
            <a:endParaRPr lang="en-GB" dirty="0">
              <a:solidFill>
                <a:prstClr val="black">
                  <a:tint val="75000"/>
                </a:prstClr>
              </a:solidFill>
            </a:endParaRPr>
          </a:p>
        </p:txBody>
      </p:sp>
      <p:pic>
        <p:nvPicPr>
          <p:cNvPr id="1031" name="Picture 6" descr="Babcock_LDP_CMYK.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1475" y="188913"/>
            <a:ext cx="2224088"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072313" y="430213"/>
            <a:ext cx="15779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4291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uk/url?sa=i&amp;rct=j&amp;q=&amp;esrc=s&amp;source=images&amp;cd=&amp;cad=rja&amp;uact=8&amp;ved=0ahUKEwjyiL6GvOvZAhXB3KQKHZ_EBmsQjRwIBg&amp;url=https://www.youtube.com/watch?v%3DQzgXlug_Q2A&amp;psig=AOvVaw03a-08zfz35XDmMQeeOUn1&amp;ust=1521105051011671"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557qC9YHZAhXGKlAKHcXQBuUQjRwIBw&amp;url=http://gallery.mobile9.com/f/2832974/&amp;psig=AOvVaw2NxuH3X9XQ4f4r0-8x5-zi&amp;ust=1517478194610139"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jV-ebw_IHZAhXGPFAKHVPTDZQQjRwIBw&amp;url=https://www.titanhq.com/the-internet-watch-foundation&amp;psig=AOvVaw0QOdPTwRMiOleZyZKJ66da&amp;ust=1517480324129326" TargetMode="External"/><Relationship Id="rId3" Type="http://schemas.openxmlformats.org/officeDocument/2006/relationships/hyperlink" Target="https://protect-eu.mimecast.com/s/df2BCr0ErH7k31TDK0Ks" TargetMode="External"/><Relationship Id="rId7" Type="http://schemas.openxmlformats.org/officeDocument/2006/relationships/image" Target="../media/image26.jpeg"/><Relationship Id="rId2" Type="http://schemas.openxmlformats.org/officeDocument/2006/relationships/hyperlink" Target="https://protect-eu.mimecast.com/s/SXHDCqjVqUnE6zC18NJq" TargetMode="External"/><Relationship Id="rId1" Type="http://schemas.openxmlformats.org/officeDocument/2006/relationships/slideLayout" Target="../slideLayouts/slideLayout49.xml"/><Relationship Id="rId6" Type="http://schemas.openxmlformats.org/officeDocument/2006/relationships/hyperlink" Target="http://www.google.co.uk/url?sa=i&amp;rct=j&amp;q=&amp;esrc=s&amp;source=images&amp;cd=&amp;cad=rja&amp;uact=8&amp;ved=0ahUKEwj8m6jc_IHZAhXEKlAKHWOYCKgQjRwIBw&amp;url=http://www.gokwan.com/charities/goks-charity-of-the-month-may-childline/&amp;psig=AOvVaw126fFKRPyOnzAqON_CIaC-&amp;ust=1517480259551624" TargetMode="External"/><Relationship Id="rId5" Type="http://schemas.openxmlformats.org/officeDocument/2006/relationships/image" Target="../media/image25.jpeg"/><Relationship Id="rId4" Type="http://schemas.openxmlformats.org/officeDocument/2006/relationships/hyperlink" Target="https://www.google.co.uk/url?sa=i&amp;rct=j&amp;q=&amp;esrc=s&amp;source=images&amp;cd=&amp;cad=rja&amp;uact=8&amp;ved=0ahUKEwjWisq7_IHZAhWIalAKHQE4AcYQjRwIBw&amp;url=https://twitter.com/getyoti&amp;psig=AOvVaw33b5vWzmEoU0K9ln8mJDkd&amp;ust=1517480173909142" TargetMode="External"/><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rial" pitchFamily="34" charset="0"/>
                <a:cs typeface="Arial" pitchFamily="34" charset="0"/>
              </a:rPr>
              <a:t>Online Safety Information</a:t>
            </a:r>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dirty="0">
              <a:latin typeface="Arial" pitchFamily="34" charset="0"/>
              <a:cs typeface="Arial" pitchFamily="34" charset="0"/>
            </a:endParaRPr>
          </a:p>
        </p:txBody>
      </p:sp>
    </p:spTree>
    <p:extLst>
      <p:ext uri="{BB962C8B-B14F-4D97-AF65-F5344CB8AC3E}">
        <p14:creationId xmlns:p14="http://schemas.microsoft.com/office/powerpoint/2010/main" val="303306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6" descr="Image result for xbox"/>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GB" altLang="en-US" sz="1800">
              <a:solidFill>
                <a:prstClr val="black"/>
              </a:solidFill>
              <a:cs typeface="Arial" charset="0"/>
            </a:endParaRPr>
          </a:p>
        </p:txBody>
      </p:sp>
      <p:sp>
        <p:nvSpPr>
          <p:cNvPr id="15363" name="Rectangle 1"/>
          <p:cNvSpPr>
            <a:spLocks noChangeArrowheads="1"/>
          </p:cNvSpPr>
          <p:nvPr/>
        </p:nvSpPr>
        <p:spPr bwMode="auto">
          <a:xfrm>
            <a:off x="423863" y="2636838"/>
            <a:ext cx="78200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fontAlgn="base" hangingPunct="1">
              <a:spcBef>
                <a:spcPct val="0"/>
              </a:spcBef>
              <a:spcAft>
                <a:spcPct val="0"/>
              </a:spcAft>
              <a:buFontTx/>
              <a:buNone/>
            </a:pPr>
            <a:r>
              <a:rPr lang="en-US" altLang="en-US" sz="1400">
                <a:solidFill>
                  <a:prstClr val="black"/>
                </a:solidFill>
                <a:cs typeface="Arial" charset="0"/>
              </a:rPr>
              <a:t>The app, in some ways, is much like Musical.ly, the so-called “global video community” that allows users to create, share, and explore short music videos. But Like takes things a step further with a number of augmented reality effects, resulting in what the Like team calls “music magic.”</a:t>
            </a:r>
          </a:p>
          <a:p>
            <a:pPr algn="just" eaLnBrk="1" fontAlgn="base" hangingPunct="1">
              <a:spcBef>
                <a:spcPct val="0"/>
              </a:spcBef>
              <a:spcAft>
                <a:spcPct val="0"/>
              </a:spcAft>
              <a:buFontTx/>
              <a:buNone/>
            </a:pPr>
            <a:endParaRPr lang="en-US" altLang="en-US" sz="1400">
              <a:solidFill>
                <a:prstClr val="black"/>
              </a:solidFill>
              <a:cs typeface="Arial" charset="0"/>
            </a:endParaRPr>
          </a:p>
          <a:p>
            <a:pPr algn="just" eaLnBrk="1" fontAlgn="base" hangingPunct="1">
              <a:spcBef>
                <a:spcPct val="0"/>
              </a:spcBef>
              <a:spcAft>
                <a:spcPct val="0"/>
              </a:spcAft>
              <a:buFontTx/>
              <a:buNone/>
            </a:pPr>
            <a:r>
              <a:rPr lang="en-US" altLang="en-US" sz="1400">
                <a:solidFill>
                  <a:prstClr val="black"/>
                </a:solidFill>
                <a:cs typeface="Arial" charset="0"/>
              </a:rPr>
              <a:t>Within the app users can search for videos in 2 ways, either by viewing trending videos at the time or browsing the most recently uploaded videos (This is a feature not available in musical.ly). There are no age restrictions in terms of what videos users can see. For example an adult can view the videos uploaded by a child. </a:t>
            </a:r>
          </a:p>
          <a:p>
            <a:pPr algn="just" eaLnBrk="1" fontAlgn="base" hangingPunct="1">
              <a:spcBef>
                <a:spcPct val="0"/>
              </a:spcBef>
              <a:spcAft>
                <a:spcPct val="0"/>
              </a:spcAft>
              <a:buFontTx/>
              <a:buNone/>
            </a:pPr>
            <a:endParaRPr lang="en-US" altLang="en-US" sz="1400">
              <a:solidFill>
                <a:prstClr val="black"/>
              </a:solidFill>
              <a:cs typeface="Arial" charset="0"/>
            </a:endParaRPr>
          </a:p>
          <a:p>
            <a:pPr algn="just" eaLnBrk="1" fontAlgn="base" hangingPunct="1">
              <a:spcBef>
                <a:spcPct val="0"/>
              </a:spcBef>
              <a:spcAft>
                <a:spcPct val="0"/>
              </a:spcAft>
              <a:buFontTx/>
              <a:buNone/>
            </a:pPr>
            <a:r>
              <a:rPr lang="en-US" altLang="en-US" sz="1400">
                <a:solidFill>
                  <a:prstClr val="black"/>
                </a:solidFill>
                <a:cs typeface="Arial" charset="0"/>
              </a:rPr>
              <a:t>In line with the majority of apps, users can be rewarded with likes and an inbuilt messaging system allows users to communicate privately, again with no age restrictions. </a:t>
            </a:r>
            <a:endParaRPr lang="en-GB" altLang="en-US" sz="1400">
              <a:solidFill>
                <a:prstClr val="black"/>
              </a:solidFill>
              <a:cs typeface="Arial" charset="0"/>
            </a:endParaRPr>
          </a:p>
        </p:txBody>
      </p:sp>
      <p:pic>
        <p:nvPicPr>
          <p:cNvPr id="15364" name="Picture 7" descr="Image result for like ap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7854" t="26863" r="15585" b="29417"/>
          <a:stretch>
            <a:fillRect/>
          </a:stretch>
        </p:blipFill>
        <p:spPr bwMode="auto">
          <a:xfrm>
            <a:off x="525463" y="1633538"/>
            <a:ext cx="17240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25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 y="2060575"/>
            <a:ext cx="1041400" cy="10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TextBox 1"/>
          <p:cNvSpPr txBox="1">
            <a:spLocks noChangeArrowheads="1"/>
          </p:cNvSpPr>
          <p:nvPr/>
        </p:nvSpPr>
        <p:spPr bwMode="auto">
          <a:xfrm>
            <a:off x="1763713" y="2349500"/>
            <a:ext cx="104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800">
                <a:solidFill>
                  <a:prstClr val="black"/>
                </a:solidFill>
                <a:cs typeface="Arial" charset="0"/>
              </a:rPr>
              <a:t>Instachat</a:t>
            </a:r>
          </a:p>
        </p:txBody>
      </p:sp>
      <p:sp>
        <p:nvSpPr>
          <p:cNvPr id="16388" name="Rectangle 3"/>
          <p:cNvSpPr>
            <a:spLocks noChangeArrowheads="1"/>
          </p:cNvSpPr>
          <p:nvPr/>
        </p:nvSpPr>
        <p:spPr bwMode="auto">
          <a:xfrm>
            <a:off x="465138" y="3213100"/>
            <a:ext cx="81089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fontAlgn="base" hangingPunct="1">
              <a:spcBef>
                <a:spcPct val="0"/>
              </a:spcBef>
              <a:spcAft>
                <a:spcPct val="0"/>
              </a:spcAft>
              <a:buFontTx/>
              <a:buNone/>
            </a:pPr>
            <a:r>
              <a:rPr lang="en-GB" altLang="en-US" sz="1400">
                <a:solidFill>
                  <a:prstClr val="black"/>
                </a:solidFill>
                <a:cs typeface="Arial" charset="0"/>
              </a:rPr>
              <a:t>Instachat is a place that pairs random users in one-on-one sessions for video and text chat conversations. </a:t>
            </a:r>
          </a:p>
          <a:p>
            <a:pPr algn="just" eaLnBrk="1" fontAlgn="base" hangingPunct="1">
              <a:spcBef>
                <a:spcPct val="0"/>
              </a:spcBef>
              <a:spcAft>
                <a:spcPct val="0"/>
              </a:spcAft>
              <a:buFontTx/>
              <a:buNone/>
            </a:pPr>
            <a:endParaRPr lang="en-GB" altLang="en-US" sz="1400">
              <a:solidFill>
                <a:prstClr val="black"/>
              </a:solidFill>
              <a:cs typeface="Arial" charset="0"/>
            </a:endParaRPr>
          </a:p>
          <a:p>
            <a:pPr algn="just" eaLnBrk="1" fontAlgn="base" hangingPunct="1">
              <a:spcBef>
                <a:spcPct val="0"/>
              </a:spcBef>
              <a:spcAft>
                <a:spcPct val="0"/>
              </a:spcAft>
              <a:buFontTx/>
              <a:buNone/>
            </a:pPr>
            <a:r>
              <a:rPr lang="en-GB" altLang="en-US" sz="1400">
                <a:solidFill>
                  <a:prstClr val="black"/>
                </a:solidFill>
                <a:cs typeface="Arial" charset="0"/>
              </a:rPr>
              <a:t>There is no requirement to register - the users are completely anonymous! Although predominantly used for video chat there is an option to use the chat box to message each other while video chatting.</a:t>
            </a:r>
          </a:p>
          <a:p>
            <a:pPr algn="just" eaLnBrk="1" fontAlgn="base" hangingPunct="1">
              <a:spcBef>
                <a:spcPct val="0"/>
              </a:spcBef>
              <a:spcAft>
                <a:spcPct val="0"/>
              </a:spcAft>
              <a:buFontTx/>
              <a:buNone/>
            </a:pPr>
            <a:r>
              <a:rPr lang="en-GB" altLang="en-US" sz="1400">
                <a:solidFill>
                  <a:prstClr val="black"/>
                </a:solidFill>
                <a:cs typeface="Arial" charset="0"/>
              </a:rPr>
              <a:t> </a:t>
            </a:r>
          </a:p>
          <a:p>
            <a:pPr algn="just" eaLnBrk="1" fontAlgn="base" hangingPunct="1">
              <a:spcBef>
                <a:spcPct val="0"/>
              </a:spcBef>
              <a:spcAft>
                <a:spcPct val="0"/>
              </a:spcAft>
              <a:buFontTx/>
              <a:buNone/>
            </a:pPr>
            <a:r>
              <a:rPr lang="en-GB" altLang="en-US" sz="1400">
                <a:solidFill>
                  <a:prstClr val="black"/>
                </a:solidFill>
                <a:cs typeface="Arial" charset="0"/>
              </a:rPr>
              <a:t>It has an age rating of 17 and the app store which states there is frequent/ Intense Sexual Content or Nudity. </a:t>
            </a:r>
          </a:p>
          <a:p>
            <a:pPr algn="just" eaLnBrk="1" fontAlgn="base" hangingPunct="1">
              <a:spcBef>
                <a:spcPct val="0"/>
              </a:spcBef>
              <a:spcAft>
                <a:spcPct val="0"/>
              </a:spcAft>
              <a:buFontTx/>
              <a:buNone/>
            </a:pPr>
            <a:endParaRPr lang="en-GB" altLang="en-US" sz="1400">
              <a:solidFill>
                <a:prstClr val="black"/>
              </a:solidFill>
              <a:cs typeface="Arial" charset="0"/>
            </a:endParaRPr>
          </a:p>
          <a:p>
            <a:pPr algn="just" eaLnBrk="1" fontAlgn="base" hangingPunct="1">
              <a:spcBef>
                <a:spcPct val="0"/>
              </a:spcBef>
              <a:spcAft>
                <a:spcPct val="0"/>
              </a:spcAft>
              <a:buFontTx/>
              <a:buNone/>
            </a:pPr>
            <a:r>
              <a:rPr lang="en-GB" altLang="en-US" sz="1400">
                <a:solidFill>
                  <a:prstClr val="black"/>
                </a:solidFill>
                <a:cs typeface="Arial" charset="0"/>
              </a:rPr>
              <a:t>The app is very similar to random chat sites such as Chatroulette, Omegle, Chatrandom and Tinychat alternative. As with the majority of these apps, they have a legitimate use for connecting people from around the world, however they are misused by a select group of individuals. </a:t>
            </a:r>
          </a:p>
        </p:txBody>
      </p:sp>
    </p:spTree>
    <p:extLst>
      <p:ext uri="{BB962C8B-B14F-4D97-AF65-F5344CB8AC3E}">
        <p14:creationId xmlns:p14="http://schemas.microsoft.com/office/powerpoint/2010/main" val="116471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27225"/>
            <a:ext cx="1023937" cy="100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TextBox 2"/>
          <p:cNvSpPr txBox="1">
            <a:spLocks noChangeArrowheads="1"/>
          </p:cNvSpPr>
          <p:nvPr/>
        </p:nvSpPr>
        <p:spPr bwMode="auto">
          <a:xfrm>
            <a:off x="1763713" y="2349500"/>
            <a:ext cx="2836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800">
                <a:solidFill>
                  <a:prstClr val="black"/>
                </a:solidFill>
                <a:cs typeface="Arial" charset="0"/>
              </a:rPr>
              <a:t>Skinseed for Minecraft Skins</a:t>
            </a:r>
          </a:p>
        </p:txBody>
      </p:sp>
      <p:sp>
        <p:nvSpPr>
          <p:cNvPr id="17412" name="Rectangle 3"/>
          <p:cNvSpPr>
            <a:spLocks noChangeArrowheads="1"/>
          </p:cNvSpPr>
          <p:nvPr/>
        </p:nvSpPr>
        <p:spPr bwMode="auto">
          <a:xfrm>
            <a:off x="465138" y="3213100"/>
            <a:ext cx="81089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400">
                <a:solidFill>
                  <a:prstClr val="black"/>
                </a:solidFill>
                <a:cs typeface="Arial" charset="0"/>
              </a:rPr>
              <a:t>Skinseed is an app that allows users to create importable skins for the minecraft game, both the PC and pocket edition of the game. </a:t>
            </a:r>
          </a:p>
          <a:p>
            <a:pPr eaLnBrk="1" fontAlgn="base" hangingPunct="1">
              <a:spcBef>
                <a:spcPct val="0"/>
              </a:spcBef>
              <a:spcAft>
                <a:spcPct val="0"/>
              </a:spcAft>
              <a:buFontTx/>
              <a:buNone/>
            </a:pPr>
            <a:endParaRPr lang="en-GB" altLang="en-US" sz="1400">
              <a:solidFill>
                <a:prstClr val="black"/>
              </a:solidFill>
              <a:cs typeface="Arial" charset="0"/>
            </a:endParaRPr>
          </a:p>
          <a:p>
            <a:pPr eaLnBrk="1" fontAlgn="base" hangingPunct="1">
              <a:spcBef>
                <a:spcPct val="0"/>
              </a:spcBef>
              <a:spcAft>
                <a:spcPct val="0"/>
              </a:spcAft>
              <a:buFontTx/>
              <a:buNone/>
            </a:pPr>
            <a:r>
              <a:rPr lang="en-GB" altLang="en-US" sz="1400">
                <a:solidFill>
                  <a:prstClr val="black"/>
                </a:solidFill>
                <a:cs typeface="Arial" charset="0"/>
              </a:rPr>
              <a:t>The game has an embedded community where skins can be shared with friends before uploading to the game.  </a:t>
            </a:r>
          </a:p>
        </p:txBody>
      </p:sp>
      <p:sp>
        <p:nvSpPr>
          <p:cNvPr id="5" name="TextBox 1"/>
          <p:cNvSpPr txBox="1">
            <a:spLocks noChangeArrowheads="1"/>
          </p:cNvSpPr>
          <p:nvPr/>
        </p:nvSpPr>
        <p:spPr bwMode="auto">
          <a:xfrm>
            <a:off x="415925" y="4403725"/>
            <a:ext cx="8208963" cy="1666875"/>
          </a:xfrm>
          <a:prstGeom prst="rect">
            <a:avLst/>
          </a:prstGeom>
          <a:solidFill>
            <a:srgbClr val="E8E5D4"/>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fontAlgn="base">
              <a:spcAft>
                <a:spcPct val="0"/>
              </a:spcAft>
              <a:buFont typeface="Arial" charset="0"/>
              <a:buNone/>
              <a:defRPr/>
            </a:pPr>
            <a:r>
              <a:rPr lang="en-GB" altLang="en-US" sz="1400" b="1" i="1" dirty="0" smtClean="0">
                <a:solidFill>
                  <a:srgbClr val="1F497D"/>
                </a:solidFill>
              </a:rPr>
              <a:t>Case Study</a:t>
            </a:r>
          </a:p>
          <a:p>
            <a:pPr algn="just" fontAlgn="base">
              <a:spcAft>
                <a:spcPct val="0"/>
              </a:spcAft>
              <a:buFont typeface="Arial" charset="0"/>
              <a:buNone/>
              <a:defRPr/>
            </a:pPr>
            <a:endParaRPr lang="en-GB" altLang="en-US" sz="1300" dirty="0" smtClean="0">
              <a:solidFill>
                <a:srgbClr val="1F497D"/>
              </a:solidFill>
            </a:endParaRPr>
          </a:p>
          <a:p>
            <a:pPr algn="just" fontAlgn="base">
              <a:spcAft>
                <a:spcPct val="0"/>
              </a:spcAft>
              <a:buFont typeface="Arial" charset="0"/>
              <a:buNone/>
              <a:defRPr/>
            </a:pPr>
            <a:r>
              <a:rPr lang="en-GB" altLang="en-US" sz="1300" dirty="0" smtClean="0">
                <a:solidFill>
                  <a:srgbClr val="1F497D"/>
                </a:solidFill>
              </a:rPr>
              <a:t>A young girl has been involved in some very explicit role play conversations revolving around the character she created. No nudes were requested however within the forum </a:t>
            </a:r>
            <a:r>
              <a:rPr lang="en-GB" altLang="en-US" sz="1300" dirty="0">
                <a:solidFill>
                  <a:srgbClr val="1F497D"/>
                </a:solidFill>
              </a:rPr>
              <a:t>lots of </a:t>
            </a:r>
            <a:r>
              <a:rPr lang="en-GB" sz="1300" dirty="0">
                <a:solidFill>
                  <a:srgbClr val="1F497D"/>
                </a:solidFill>
              </a:rPr>
              <a:t>Hentai images were shared. </a:t>
            </a:r>
            <a:endParaRPr lang="en-GB" sz="1300" dirty="0" smtClean="0">
              <a:solidFill>
                <a:srgbClr val="1F497D"/>
              </a:solidFill>
            </a:endParaRPr>
          </a:p>
          <a:p>
            <a:pPr algn="just" fontAlgn="base">
              <a:spcAft>
                <a:spcPct val="0"/>
              </a:spcAft>
              <a:buFont typeface="Arial" charset="0"/>
              <a:buNone/>
              <a:defRPr/>
            </a:pPr>
            <a:endParaRPr lang="en-GB" sz="1300" dirty="0">
              <a:solidFill>
                <a:srgbClr val="1F497D"/>
              </a:solidFill>
            </a:endParaRPr>
          </a:p>
          <a:p>
            <a:pPr algn="just" fontAlgn="base">
              <a:spcAft>
                <a:spcPct val="0"/>
              </a:spcAft>
              <a:buFont typeface="Arial" charset="0"/>
              <a:buNone/>
              <a:defRPr/>
            </a:pPr>
            <a:r>
              <a:rPr lang="en-GB" sz="1300" dirty="0" err="1" smtClean="0">
                <a:solidFill>
                  <a:srgbClr val="1F497D"/>
                </a:solidFill>
              </a:rPr>
              <a:t>Henthai</a:t>
            </a:r>
            <a:r>
              <a:rPr lang="en-GB" sz="1300" dirty="0" smtClean="0">
                <a:solidFill>
                  <a:srgbClr val="1F497D"/>
                </a:solidFill>
              </a:rPr>
              <a:t> </a:t>
            </a:r>
            <a:r>
              <a:rPr lang="en-GB" sz="1300" dirty="0">
                <a:solidFill>
                  <a:srgbClr val="1F497D"/>
                </a:solidFill>
              </a:rPr>
              <a:t>is a word of Japanese origin which is short for a perverse sexual desire. </a:t>
            </a:r>
            <a:r>
              <a:rPr lang="en-GB" sz="1300" dirty="0" smtClean="0">
                <a:solidFill>
                  <a:srgbClr val="1F497D"/>
                </a:solidFill>
              </a:rPr>
              <a:t>English </a:t>
            </a:r>
            <a:r>
              <a:rPr lang="en-GB" sz="1300" dirty="0">
                <a:solidFill>
                  <a:srgbClr val="1F497D"/>
                </a:solidFill>
              </a:rPr>
              <a:t>adopts and uses hentai as a genre of pornography by the commercial sale and marketing of explicit works under this label.</a:t>
            </a:r>
            <a:endParaRPr lang="en-GB" altLang="en-US" sz="1300" dirty="0">
              <a:solidFill>
                <a:srgbClr val="1F497D"/>
              </a:solidFill>
            </a:endParaRPr>
          </a:p>
        </p:txBody>
      </p:sp>
    </p:spTree>
    <p:extLst>
      <p:ext uri="{BB962C8B-B14F-4D97-AF65-F5344CB8AC3E}">
        <p14:creationId xmlns:p14="http://schemas.microsoft.com/office/powerpoint/2010/main" val="376828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6" descr="Image result for whatsapp messenger"/>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GB" altLang="en-US" sz="1800">
              <a:solidFill>
                <a:prstClr val="black"/>
              </a:solidFill>
              <a:cs typeface="Arial" charset="0"/>
            </a:endParaRPr>
          </a:p>
        </p:txBody>
      </p:sp>
      <p:sp>
        <p:nvSpPr>
          <p:cNvPr id="15363" name="AutoShape 8" descr="Image result for whatsapp messenger"/>
          <p:cNvSpPr>
            <a:spLocks noChangeAspect="1" noChangeArrowheads="1"/>
          </p:cNvSpPr>
          <p:nvPr/>
        </p:nvSpPr>
        <p:spPr bwMode="auto">
          <a:xfrm>
            <a:off x="1524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GB" altLang="en-US" sz="1800">
              <a:solidFill>
                <a:prstClr val="black"/>
              </a:solidFill>
              <a:cs typeface="Arial" charset="0"/>
            </a:endParaRPr>
          </a:p>
        </p:txBody>
      </p:sp>
      <p:sp>
        <p:nvSpPr>
          <p:cNvPr id="15364" name="Rectangle 1"/>
          <p:cNvSpPr>
            <a:spLocks noChangeArrowheads="1"/>
          </p:cNvSpPr>
          <p:nvPr/>
        </p:nvSpPr>
        <p:spPr bwMode="auto">
          <a:xfrm>
            <a:off x="2136775" y="1973263"/>
            <a:ext cx="64674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fontAlgn="base" hangingPunct="1">
              <a:spcBef>
                <a:spcPct val="0"/>
              </a:spcBef>
              <a:spcAft>
                <a:spcPct val="0"/>
              </a:spcAft>
              <a:buFontTx/>
              <a:buNone/>
            </a:pPr>
            <a:r>
              <a:rPr lang="en-US" altLang="en-US" sz="1400">
                <a:solidFill>
                  <a:prstClr val="black"/>
                </a:solidFill>
                <a:cs typeface="Arial" charset="0"/>
              </a:rPr>
              <a:t>The party in my Dorm (PIMD) app is designed as an all-encompassing social networking game for over 17 year olds. </a:t>
            </a:r>
          </a:p>
          <a:p>
            <a:pPr algn="just" eaLnBrk="1" fontAlgn="base" hangingPunct="1">
              <a:spcBef>
                <a:spcPct val="0"/>
              </a:spcBef>
              <a:spcAft>
                <a:spcPct val="0"/>
              </a:spcAft>
              <a:buFontTx/>
              <a:buNone/>
            </a:pPr>
            <a:endParaRPr lang="en-US" altLang="en-US" sz="1400">
              <a:solidFill>
                <a:prstClr val="black"/>
              </a:solidFill>
              <a:cs typeface="Arial" charset="0"/>
            </a:endParaRPr>
          </a:p>
          <a:p>
            <a:pPr algn="just" eaLnBrk="1" fontAlgn="base" hangingPunct="1">
              <a:spcBef>
                <a:spcPct val="0"/>
              </a:spcBef>
              <a:spcAft>
                <a:spcPct val="0"/>
              </a:spcAft>
              <a:buFontTx/>
              <a:buNone/>
            </a:pPr>
            <a:r>
              <a:rPr lang="en-US" altLang="en-US" sz="1400">
                <a:solidFill>
                  <a:prstClr val="black"/>
                </a:solidFill>
                <a:cs typeface="Arial" charset="0"/>
              </a:rPr>
              <a:t>The aim of the game is to grow your dorm into the best one on campus. This is done through increasing your avatars status and showing off to your friends through trading items and in game currency. The account can be linked to Facebook and snapchat accounts. </a:t>
            </a:r>
          </a:p>
          <a:p>
            <a:pPr algn="just" eaLnBrk="1" fontAlgn="base" hangingPunct="1">
              <a:spcBef>
                <a:spcPct val="0"/>
              </a:spcBef>
              <a:spcAft>
                <a:spcPct val="0"/>
              </a:spcAft>
              <a:buFontTx/>
              <a:buNone/>
            </a:pPr>
            <a:endParaRPr lang="en-US" altLang="en-US" sz="1400">
              <a:solidFill>
                <a:prstClr val="black"/>
              </a:solidFill>
              <a:cs typeface="Arial" charset="0"/>
            </a:endParaRPr>
          </a:p>
        </p:txBody>
      </p:sp>
      <p:pic>
        <p:nvPicPr>
          <p:cNvPr id="15365" name="Picture 10" descr="Image result for party in my dorm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916113"/>
            <a:ext cx="169862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p:cNvSpPr txBox="1">
            <a:spLocks noChangeArrowheads="1"/>
          </p:cNvSpPr>
          <p:nvPr/>
        </p:nvSpPr>
        <p:spPr bwMode="auto">
          <a:xfrm>
            <a:off x="2133600" y="3703638"/>
            <a:ext cx="6470650" cy="2489200"/>
          </a:xfrm>
          <a:prstGeom prst="rect">
            <a:avLst/>
          </a:prstGeom>
          <a:solidFill>
            <a:srgbClr val="E8E5D4"/>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Aft>
                <a:spcPct val="0"/>
              </a:spcAft>
              <a:buFont typeface="Arial" charset="0"/>
              <a:buNone/>
              <a:defRPr/>
            </a:pPr>
            <a:r>
              <a:rPr lang="en-GB" altLang="en-US" sz="1400" b="1" i="1" dirty="0" smtClean="0">
                <a:solidFill>
                  <a:srgbClr val="1F497D"/>
                </a:solidFill>
              </a:rPr>
              <a:t>Case Study</a:t>
            </a:r>
          </a:p>
          <a:p>
            <a:pPr fontAlgn="base">
              <a:spcAft>
                <a:spcPct val="0"/>
              </a:spcAft>
              <a:buFont typeface="Arial" charset="0"/>
              <a:buNone/>
              <a:defRPr/>
            </a:pPr>
            <a:endParaRPr lang="en-GB" altLang="en-US" sz="1300" dirty="0" smtClean="0">
              <a:solidFill>
                <a:srgbClr val="1F497D"/>
              </a:solidFill>
            </a:endParaRPr>
          </a:p>
          <a:p>
            <a:pPr fontAlgn="base">
              <a:spcAft>
                <a:spcPct val="0"/>
              </a:spcAft>
              <a:buFont typeface="Arial" charset="0"/>
              <a:buNone/>
              <a:defRPr/>
            </a:pPr>
            <a:r>
              <a:rPr lang="en-GB" altLang="en-US" sz="1300" dirty="0" smtClean="0">
                <a:solidFill>
                  <a:prstClr val="black"/>
                </a:solidFill>
              </a:rPr>
              <a:t>A 9 year old female joined the online game having heard of it through a friend. Within minutes of setting up her profile she had 10 friends on the site and in addition to this she had requests through snapchat, Facebook and WhatsApp for indecent images, at which point she reported it to her parents. </a:t>
            </a:r>
            <a:r>
              <a:rPr lang="en-GB" altLang="en-US" sz="1300" dirty="0">
                <a:solidFill>
                  <a:prstClr val="black"/>
                </a:solidFill>
              </a:rPr>
              <a:t>The father of the victim described the communication as very sexually explicit. </a:t>
            </a:r>
          </a:p>
          <a:p>
            <a:pPr fontAlgn="base">
              <a:spcAft>
                <a:spcPct val="0"/>
              </a:spcAft>
              <a:buFont typeface="Arial" charset="0"/>
              <a:buNone/>
              <a:defRPr/>
            </a:pPr>
            <a:endParaRPr lang="en-GB" altLang="en-US" sz="1300" dirty="0">
              <a:solidFill>
                <a:prstClr val="black"/>
              </a:solidFill>
            </a:endParaRPr>
          </a:p>
          <a:p>
            <a:pPr fontAlgn="base">
              <a:spcAft>
                <a:spcPct val="0"/>
              </a:spcAft>
              <a:buFont typeface="Arial" charset="0"/>
              <a:buNone/>
              <a:defRPr/>
            </a:pPr>
            <a:r>
              <a:rPr lang="en-GB" altLang="en-US" sz="1300" dirty="0" smtClean="0">
                <a:solidFill>
                  <a:prstClr val="black"/>
                </a:solidFill>
              </a:rPr>
              <a:t>This raises the need for young people and parents to be aware of linking multiple social media accounts together and the privacy options of such profiles are set to private.</a:t>
            </a:r>
          </a:p>
          <a:p>
            <a:pPr fontAlgn="base">
              <a:spcAft>
                <a:spcPct val="0"/>
              </a:spcAft>
              <a:buFont typeface="Arial" charset="0"/>
              <a:buNone/>
              <a:defRPr/>
            </a:pPr>
            <a:endParaRPr lang="en-GB" sz="1200" dirty="0" smtClean="0">
              <a:solidFill>
                <a:prstClr val="black"/>
              </a:solidFill>
            </a:endParaRPr>
          </a:p>
        </p:txBody>
      </p:sp>
    </p:spTree>
    <p:extLst>
      <p:ext uri="{BB962C8B-B14F-4D97-AF65-F5344CB8AC3E}">
        <p14:creationId xmlns:p14="http://schemas.microsoft.com/office/powerpoint/2010/main" val="1820616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592138" y="2371725"/>
            <a:ext cx="77771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fontAlgn="base">
              <a:spcAft>
                <a:spcPct val="0"/>
              </a:spcAft>
              <a:buFont typeface="Arial" charset="0"/>
              <a:buNone/>
            </a:pPr>
            <a:r>
              <a:rPr lang="en-GB" altLang="en-US" sz="1400">
                <a:solidFill>
                  <a:prstClr val="black"/>
                </a:solidFill>
                <a:cs typeface="Arial" charset="0"/>
              </a:rPr>
              <a:t>Chatrandom is a live streaming website much like the popular sites omegle and chatroulette. The website matches two random people via webcam to make new friends, however this can be exploited in many ways. The case study below is an example of how young people are being exploited on the site. </a:t>
            </a:r>
            <a:endParaRPr lang="en-US" altLang="en-US" sz="1400">
              <a:solidFill>
                <a:prstClr val="black"/>
              </a:solidFill>
              <a:cs typeface="Arial" charset="0"/>
            </a:endParaRPr>
          </a:p>
        </p:txBody>
      </p:sp>
      <p:pic>
        <p:nvPicPr>
          <p:cNvPr id="16387" name="Picture 3"/>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6550" y="1590675"/>
            <a:ext cx="42862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1"/>
          <p:cNvSpPr txBox="1">
            <a:spLocks noChangeArrowheads="1"/>
          </p:cNvSpPr>
          <p:nvPr/>
        </p:nvSpPr>
        <p:spPr bwMode="auto">
          <a:xfrm>
            <a:off x="657225" y="3176588"/>
            <a:ext cx="7546975" cy="2949575"/>
          </a:xfrm>
          <a:prstGeom prst="rect">
            <a:avLst/>
          </a:prstGeom>
          <a:solidFill>
            <a:srgbClr val="E8E5D4"/>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Aft>
                <a:spcPct val="0"/>
              </a:spcAft>
              <a:buFont typeface="Arial" charset="0"/>
              <a:buNone/>
              <a:defRPr/>
            </a:pPr>
            <a:r>
              <a:rPr lang="en-GB" altLang="en-US" sz="1400" b="1" i="1" dirty="0" smtClean="0">
                <a:solidFill>
                  <a:srgbClr val="1F497D"/>
                </a:solidFill>
              </a:rPr>
              <a:t>Case Study</a:t>
            </a:r>
          </a:p>
          <a:p>
            <a:pPr fontAlgn="base">
              <a:spcAft>
                <a:spcPct val="0"/>
              </a:spcAft>
              <a:buFont typeface="Arial" charset="0"/>
              <a:buNone/>
              <a:defRPr/>
            </a:pPr>
            <a:endParaRPr lang="en-GB" altLang="en-US" sz="1300" dirty="0" smtClean="0">
              <a:solidFill>
                <a:srgbClr val="1F497D"/>
              </a:solidFill>
            </a:endParaRPr>
          </a:p>
          <a:p>
            <a:pPr fontAlgn="base">
              <a:spcAft>
                <a:spcPct val="0"/>
              </a:spcAft>
              <a:buFont typeface="Arial" charset="0"/>
              <a:buNone/>
              <a:defRPr/>
            </a:pPr>
            <a:r>
              <a:rPr lang="en-GB" altLang="en-US" sz="1300" dirty="0" smtClean="0">
                <a:solidFill>
                  <a:prstClr val="black"/>
                </a:solidFill>
              </a:rPr>
              <a:t>A 16 year old boy was on the website </a:t>
            </a:r>
            <a:r>
              <a:rPr lang="en-US" sz="1300" dirty="0" smtClean="0">
                <a:solidFill>
                  <a:prstClr val="black"/>
                </a:solidFill>
              </a:rPr>
              <a:t>looking to make new friends and noticed a girl who he thought was attractive and started talking to her. After a while the female asked if he could contact her on Skype, which he agreed to do.</a:t>
            </a:r>
          </a:p>
          <a:p>
            <a:pPr fontAlgn="base">
              <a:spcBef>
                <a:spcPts val="0"/>
              </a:spcBef>
              <a:spcAft>
                <a:spcPct val="0"/>
              </a:spcAft>
              <a:buFont typeface="Arial" charset="0"/>
              <a:buNone/>
              <a:defRPr/>
            </a:pPr>
            <a:endParaRPr lang="en-US" altLang="en-US" sz="1300" dirty="0" smtClean="0">
              <a:solidFill>
                <a:prstClr val="black"/>
              </a:solidFill>
            </a:endParaRPr>
          </a:p>
          <a:p>
            <a:pPr fontAlgn="base">
              <a:spcAft>
                <a:spcPct val="0"/>
              </a:spcAft>
              <a:buFont typeface="Arial" charset="0"/>
              <a:buNone/>
              <a:defRPr/>
            </a:pPr>
            <a:r>
              <a:rPr lang="en-US" altLang="en-US" sz="1300" dirty="0" smtClean="0">
                <a:solidFill>
                  <a:prstClr val="black"/>
                </a:solidFill>
              </a:rPr>
              <a:t>During the skype call the boy has been asked to expose himself, which he has done. A recording of the video call was subsequently sent to the boy with a message stating if he did not pay £1000 to a named account then the video would be sent to friends and family, which were named in the message (names believed to have been taken from victim’s public Facebook account). </a:t>
            </a:r>
          </a:p>
          <a:p>
            <a:pPr fontAlgn="base">
              <a:spcBef>
                <a:spcPts val="0"/>
              </a:spcBef>
              <a:spcAft>
                <a:spcPct val="0"/>
              </a:spcAft>
              <a:buFont typeface="Arial" charset="0"/>
              <a:buNone/>
              <a:defRPr/>
            </a:pPr>
            <a:endParaRPr lang="en-US" altLang="en-US" sz="1300" dirty="0" smtClean="0">
              <a:solidFill>
                <a:prstClr val="black"/>
              </a:solidFill>
            </a:endParaRPr>
          </a:p>
          <a:p>
            <a:pPr fontAlgn="base">
              <a:spcAft>
                <a:spcPct val="0"/>
              </a:spcAft>
              <a:buFont typeface="Arial" charset="0"/>
              <a:buNone/>
              <a:defRPr/>
            </a:pPr>
            <a:r>
              <a:rPr lang="en-US" altLang="en-US" sz="1300" dirty="0" smtClean="0">
                <a:solidFill>
                  <a:prstClr val="black"/>
                </a:solidFill>
              </a:rPr>
              <a:t>The boy began to receive messages on his mobile asking for the money and under duress the boy paid £800 to the unknown account. Investigations are ongoing. </a:t>
            </a:r>
          </a:p>
        </p:txBody>
      </p:sp>
    </p:spTree>
    <p:extLst>
      <p:ext uri="{BB962C8B-B14F-4D97-AF65-F5344CB8AC3E}">
        <p14:creationId xmlns:p14="http://schemas.microsoft.com/office/powerpoint/2010/main" val="3038650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124744"/>
            <a:ext cx="538344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7706" y="5805264"/>
            <a:ext cx="7992888" cy="738664"/>
          </a:xfrm>
          <a:prstGeom prst="rect">
            <a:avLst/>
          </a:prstGeom>
        </p:spPr>
        <p:txBody>
          <a:bodyPr wrap="square">
            <a:spAutoFit/>
          </a:bodyPr>
          <a:lstStyle/>
          <a:p>
            <a:pPr fontAlgn="base">
              <a:spcBef>
                <a:spcPct val="0"/>
              </a:spcBef>
              <a:spcAft>
                <a:spcPct val="0"/>
              </a:spcAft>
            </a:pPr>
            <a:r>
              <a:rPr lang="en-GB" sz="1400" dirty="0">
                <a:solidFill>
                  <a:prstClr val="black"/>
                </a:solidFill>
                <a:cs typeface="Arial" charset="0"/>
              </a:rPr>
              <a:t>https://www.saferinternet.org.uk/blog/4-ways-schools-can-get-involved-safer-internet-day?utm_content=bufferbf763&amp;utm_medium=social&amp;utm_source=facebook.com&amp;utm_campaign=buffer</a:t>
            </a:r>
          </a:p>
        </p:txBody>
      </p:sp>
    </p:spTree>
    <p:extLst>
      <p:ext uri="{BB962C8B-B14F-4D97-AF65-F5344CB8AC3E}">
        <p14:creationId xmlns:p14="http://schemas.microsoft.com/office/powerpoint/2010/main" val="108424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469900" y="2565400"/>
            <a:ext cx="82089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400">
                <a:solidFill>
                  <a:prstClr val="black"/>
                </a:solidFill>
                <a:cs typeface="Arial" charset="0"/>
              </a:rPr>
              <a:t>ChildLine and the Internet Watch Foundation have come together to provide a service where children can request the removal of sexual images of themselves which have been shared online. As part of that process the child would be asked to provide a link to where the image is stored online, rather than send the image itself. </a:t>
            </a:r>
          </a:p>
          <a:p>
            <a:pPr eaLnBrk="1" fontAlgn="base" hangingPunct="1">
              <a:spcBef>
                <a:spcPct val="0"/>
              </a:spcBef>
              <a:spcAft>
                <a:spcPct val="0"/>
              </a:spcAft>
              <a:buFontTx/>
              <a:buNone/>
            </a:pPr>
            <a:r>
              <a:rPr lang="en-GB" altLang="en-US" sz="1400">
                <a:solidFill>
                  <a:prstClr val="black"/>
                </a:solidFill>
                <a:cs typeface="Arial" charset="0"/>
              </a:rPr>
              <a:t> </a:t>
            </a:r>
          </a:p>
          <a:p>
            <a:pPr eaLnBrk="1" fontAlgn="base" hangingPunct="1">
              <a:spcBef>
                <a:spcPct val="0"/>
              </a:spcBef>
              <a:spcAft>
                <a:spcPct val="0"/>
              </a:spcAft>
              <a:buFontTx/>
              <a:buNone/>
            </a:pPr>
            <a:r>
              <a:rPr lang="en-GB" altLang="en-US" sz="1400">
                <a:solidFill>
                  <a:prstClr val="black"/>
                </a:solidFill>
                <a:cs typeface="Arial" charset="0"/>
              </a:rPr>
              <a:t>The child is also required to verify their identity and age and this is done through the YOTI app. YOTI will not store images of the child’s ID following the verification process.</a:t>
            </a:r>
          </a:p>
          <a:p>
            <a:pPr eaLnBrk="1" fontAlgn="base" hangingPunct="1">
              <a:spcBef>
                <a:spcPct val="0"/>
              </a:spcBef>
              <a:spcAft>
                <a:spcPct val="0"/>
              </a:spcAft>
              <a:buFontTx/>
              <a:buNone/>
            </a:pPr>
            <a:r>
              <a:rPr lang="en-GB" altLang="en-US" sz="1400">
                <a:solidFill>
                  <a:prstClr val="black"/>
                </a:solidFill>
                <a:cs typeface="Arial" charset="0"/>
              </a:rPr>
              <a:t> </a:t>
            </a:r>
          </a:p>
          <a:p>
            <a:pPr eaLnBrk="1" fontAlgn="base" hangingPunct="1">
              <a:spcBef>
                <a:spcPct val="0"/>
              </a:spcBef>
              <a:spcAft>
                <a:spcPct val="0"/>
              </a:spcAft>
              <a:buFontTx/>
              <a:buNone/>
            </a:pPr>
            <a:r>
              <a:rPr lang="en-GB" altLang="en-US" sz="1400">
                <a:solidFill>
                  <a:prstClr val="black"/>
                </a:solidFill>
                <a:cs typeface="Arial" charset="0"/>
              </a:rPr>
              <a:t>Below are a couple of online resources which contain details regarding this service:</a:t>
            </a:r>
          </a:p>
          <a:p>
            <a:pPr eaLnBrk="1" fontAlgn="base" hangingPunct="1">
              <a:spcBef>
                <a:spcPct val="0"/>
              </a:spcBef>
              <a:spcAft>
                <a:spcPct val="0"/>
              </a:spcAft>
              <a:buFontTx/>
              <a:buNone/>
            </a:pPr>
            <a:r>
              <a:rPr lang="en-GB" altLang="en-US" sz="1400">
                <a:solidFill>
                  <a:prstClr val="black"/>
                </a:solidFill>
                <a:cs typeface="Arial" charset="0"/>
              </a:rPr>
              <a:t> </a:t>
            </a:r>
          </a:p>
          <a:p>
            <a:pPr eaLnBrk="1" fontAlgn="base" hangingPunct="1">
              <a:spcBef>
                <a:spcPct val="0"/>
              </a:spcBef>
              <a:spcAft>
                <a:spcPct val="0"/>
              </a:spcAft>
              <a:buFontTx/>
              <a:buNone/>
            </a:pPr>
            <a:r>
              <a:rPr lang="en-GB" altLang="en-US" sz="1400" u="sng">
                <a:solidFill>
                  <a:prstClr val="black"/>
                </a:solidFill>
                <a:cs typeface="Arial" charset="0"/>
                <a:hlinkClick r:id="rId2"/>
              </a:rPr>
              <a:t>https://www.nspcc.org.uk/preventing-abuse/keeping-children-safe/sexting</a:t>
            </a:r>
            <a:r>
              <a:rPr lang="en-GB" altLang="en-US" sz="1400">
                <a:solidFill>
                  <a:prstClr val="black"/>
                </a:solidFill>
                <a:cs typeface="Arial" charset="0"/>
              </a:rPr>
              <a:t> - There is a section which covers what you can do if you’ve lost control of a sexual image and refers to the YOTI app.</a:t>
            </a:r>
          </a:p>
          <a:p>
            <a:pPr eaLnBrk="1" fontAlgn="base" hangingPunct="1">
              <a:spcBef>
                <a:spcPct val="0"/>
              </a:spcBef>
              <a:spcAft>
                <a:spcPct val="0"/>
              </a:spcAft>
              <a:buFontTx/>
              <a:buNone/>
            </a:pPr>
            <a:r>
              <a:rPr lang="en-GB" altLang="en-US" sz="1400">
                <a:solidFill>
                  <a:prstClr val="black"/>
                </a:solidFill>
                <a:cs typeface="Arial" charset="0"/>
              </a:rPr>
              <a:t> </a:t>
            </a:r>
          </a:p>
          <a:p>
            <a:pPr eaLnBrk="1" fontAlgn="base" hangingPunct="1">
              <a:spcBef>
                <a:spcPct val="0"/>
              </a:spcBef>
              <a:spcAft>
                <a:spcPct val="0"/>
              </a:spcAft>
              <a:buFontTx/>
              <a:buNone/>
            </a:pPr>
            <a:r>
              <a:rPr lang="en-GB" altLang="en-US" sz="1400" u="sng">
                <a:solidFill>
                  <a:prstClr val="black"/>
                </a:solidFill>
                <a:cs typeface="Arial" charset="0"/>
                <a:hlinkClick r:id="rId3"/>
              </a:rPr>
              <a:t>https://contentreporting.childline.org.uk</a:t>
            </a:r>
            <a:r>
              <a:rPr lang="en-GB" altLang="en-US" sz="1400">
                <a:solidFill>
                  <a:prstClr val="black"/>
                </a:solidFill>
                <a:cs typeface="Arial" charset="0"/>
              </a:rPr>
              <a:t> – This is the portal where you can report images and videos for take down and again refers to using the app to verify age.</a:t>
            </a:r>
          </a:p>
        </p:txBody>
      </p:sp>
      <p:sp>
        <p:nvSpPr>
          <p:cNvPr id="18435" name="AutoShape 2" descr="Image result for yoti"/>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GB" altLang="en-US" sz="1800">
              <a:solidFill>
                <a:prstClr val="black"/>
              </a:solidFill>
              <a:cs typeface="Arial" charset="0"/>
            </a:endParaRPr>
          </a:p>
        </p:txBody>
      </p:sp>
      <p:sp>
        <p:nvSpPr>
          <p:cNvPr id="18436" name="AutoShape 4" descr="Image result for yoti"/>
          <p:cNvSpPr>
            <a:spLocks noChangeAspect="1" noChangeArrowheads="1"/>
          </p:cNvSpPr>
          <p:nvPr/>
        </p:nvSpPr>
        <p:spPr bwMode="auto">
          <a:xfrm>
            <a:off x="1524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GB" altLang="en-US" sz="1800">
              <a:solidFill>
                <a:prstClr val="black"/>
              </a:solidFill>
              <a:cs typeface="Arial" charset="0"/>
            </a:endParaRPr>
          </a:p>
        </p:txBody>
      </p:sp>
      <p:sp>
        <p:nvSpPr>
          <p:cNvPr id="18437" name="AutoShape 6" descr="Image result for yoti"/>
          <p:cNvSpPr>
            <a:spLocks noChangeAspect="1" noChangeArrowheads="1"/>
          </p:cNvSpPr>
          <p:nvPr/>
        </p:nvSpPr>
        <p:spPr bwMode="auto">
          <a:xfrm>
            <a:off x="304800"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GB" altLang="en-US" sz="1800">
              <a:solidFill>
                <a:prstClr val="black"/>
              </a:solidFill>
              <a:cs typeface="Arial" charset="0"/>
            </a:endParaRPr>
          </a:p>
        </p:txBody>
      </p:sp>
      <p:pic>
        <p:nvPicPr>
          <p:cNvPr id="18438" name="Picture 10" descr="Image result for yot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4121" t="26517" r="4121" b="27605"/>
          <a:stretch>
            <a:fillRect/>
          </a:stretch>
        </p:blipFill>
        <p:spPr bwMode="auto">
          <a:xfrm>
            <a:off x="485775" y="1665288"/>
            <a:ext cx="17319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AutoShape 12" descr="Image result for childline"/>
          <p:cNvSpPr>
            <a:spLocks noChangeAspect="1" noChangeArrowheads="1"/>
          </p:cNvSpPr>
          <p:nvPr/>
        </p:nvSpPr>
        <p:spPr bwMode="auto">
          <a:xfrm>
            <a:off x="457200"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GB" altLang="en-US" sz="1800">
              <a:solidFill>
                <a:prstClr val="black"/>
              </a:solidFill>
              <a:cs typeface="Arial" charset="0"/>
            </a:endParaRPr>
          </a:p>
        </p:txBody>
      </p:sp>
      <p:sp>
        <p:nvSpPr>
          <p:cNvPr id="18440" name="AutoShape 14" descr="Image result for childline"/>
          <p:cNvSpPr>
            <a:spLocks noChangeAspect="1" noChangeArrowheads="1"/>
          </p:cNvSpPr>
          <p:nvPr/>
        </p:nvSpPr>
        <p:spPr bwMode="auto">
          <a:xfrm>
            <a:off x="609600"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GB" altLang="en-US" sz="1800">
              <a:solidFill>
                <a:prstClr val="black"/>
              </a:solidFill>
              <a:cs typeface="Arial" charset="0"/>
            </a:endParaRPr>
          </a:p>
        </p:txBody>
      </p:sp>
      <p:pic>
        <p:nvPicPr>
          <p:cNvPr id="18441" name="Picture 18" descr="Image result for childlin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2525" y="1827213"/>
            <a:ext cx="15176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2" descr="Image result for internet watch foundati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2575" y="1916113"/>
            <a:ext cx="11620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501155"/>
      </p:ext>
    </p:extLst>
  </p:cSld>
  <p:clrMapOvr>
    <a:masterClrMapping/>
  </p:clrMapOvr>
</p:sld>
</file>

<file path=ppt/theme/theme1.xml><?xml version="1.0" encoding="utf-8"?>
<a:theme xmlns:a="http://schemas.openxmlformats.org/drawingml/2006/main" name="Blank">
  <a:themeElements>
    <a:clrScheme name="Babcock Colour Palette">
      <a:dk1>
        <a:sysClr val="windowText" lastClr="000000"/>
      </a:dk1>
      <a:lt1>
        <a:sysClr val="window" lastClr="FFFFFF"/>
      </a:lt1>
      <a:dk2>
        <a:srgbClr val="0C499C"/>
      </a:dk2>
      <a:lt2>
        <a:srgbClr val="EEECE1"/>
      </a:lt2>
      <a:accent1>
        <a:srgbClr val="0C499C"/>
      </a:accent1>
      <a:accent2>
        <a:srgbClr val="F26522"/>
      </a:accent2>
      <a:accent3>
        <a:srgbClr val="50787A"/>
      </a:accent3>
      <a:accent4>
        <a:srgbClr val="899639"/>
      </a:accent4>
      <a:accent5>
        <a:srgbClr val="BFBFBF"/>
      </a:accent5>
      <a:accent6>
        <a:srgbClr val="BFD8FA"/>
      </a:accent6>
      <a:hlink>
        <a:srgbClr val="0C499C"/>
      </a:hlink>
      <a:folHlink>
        <a:srgbClr val="F26522"/>
      </a:folHlink>
    </a:clrScheme>
    <a:fontScheme name="Babcock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asterspencer1">
      <a:dk1>
        <a:sysClr val="windowText" lastClr="000000"/>
      </a:dk1>
      <a:lt1>
        <a:srgbClr val="FCFCFA"/>
      </a:lt1>
      <a:dk2>
        <a:srgbClr val="1F497D"/>
      </a:dk2>
      <a:lt2>
        <a:srgbClr val="ECEADC"/>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masterspencer1">
      <a:dk1>
        <a:sysClr val="windowText" lastClr="000000"/>
      </a:dk1>
      <a:lt1>
        <a:srgbClr val="FCFCFA"/>
      </a:lt1>
      <a:dk2>
        <a:srgbClr val="1F497D"/>
      </a:dk2>
      <a:lt2>
        <a:srgbClr val="ECEADC"/>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masterspencer1">
      <a:dk1>
        <a:sysClr val="windowText" lastClr="000000"/>
      </a:dk1>
      <a:lt1>
        <a:srgbClr val="FCFCFA"/>
      </a:lt1>
      <a:dk2>
        <a:srgbClr val="1F497D"/>
      </a:dk2>
      <a:lt2>
        <a:srgbClr val="ECEADC"/>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masterspencer1">
      <a:dk1>
        <a:sysClr val="windowText" lastClr="000000"/>
      </a:dk1>
      <a:lt1>
        <a:srgbClr val="FCFCFA"/>
      </a:lt1>
      <a:dk2>
        <a:srgbClr val="1F497D"/>
      </a:dk2>
      <a:lt2>
        <a:srgbClr val="ECEADC"/>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masterspencer1">
      <a:dk1>
        <a:sysClr val="windowText" lastClr="000000"/>
      </a:dk1>
      <a:lt1>
        <a:srgbClr val="FCFCFA"/>
      </a:lt1>
      <a:dk2>
        <a:srgbClr val="1F497D"/>
      </a:dk2>
      <a:lt2>
        <a:srgbClr val="ECEADC"/>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CC and Babcock dual logo">
  <a:themeElements>
    <a:clrScheme name="Babcock Colour Palette">
      <a:dk1>
        <a:sysClr val="windowText" lastClr="000000"/>
      </a:dk1>
      <a:lt1>
        <a:sysClr val="window" lastClr="FFFFFF"/>
      </a:lt1>
      <a:dk2>
        <a:srgbClr val="0C499C"/>
      </a:dk2>
      <a:lt2>
        <a:srgbClr val="EEECE1"/>
      </a:lt2>
      <a:accent1>
        <a:srgbClr val="0C499C"/>
      </a:accent1>
      <a:accent2>
        <a:srgbClr val="F26522"/>
      </a:accent2>
      <a:accent3>
        <a:srgbClr val="50787A"/>
      </a:accent3>
      <a:accent4>
        <a:srgbClr val="899639"/>
      </a:accent4>
      <a:accent5>
        <a:srgbClr val="BFBFBF"/>
      </a:accent5>
      <a:accent6>
        <a:srgbClr val="BFD8FA"/>
      </a:accent6>
      <a:hlink>
        <a:srgbClr val="0C499C"/>
      </a:hlink>
      <a:folHlink>
        <a:srgbClr val="F26522"/>
      </a:folHlink>
    </a:clrScheme>
    <a:fontScheme name="Babcock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72</TotalTime>
  <Words>792</Words>
  <Application>Microsoft Office PowerPoint</Application>
  <PresentationFormat>On-screen Show (4:3)</PresentationFormat>
  <Paragraphs>53</Paragraphs>
  <Slides>8</Slides>
  <Notes>4</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8</vt:i4>
      </vt:variant>
    </vt:vector>
  </HeadingPairs>
  <TitlesOfParts>
    <vt:vector size="17" baseType="lpstr">
      <vt:lpstr>Arial</vt:lpstr>
      <vt:lpstr>Calibri</vt:lpstr>
      <vt:lpstr>Blank</vt:lpstr>
      <vt:lpstr>Office Theme</vt:lpstr>
      <vt:lpstr>1_Office Theme</vt:lpstr>
      <vt:lpstr>2_Office Theme</vt:lpstr>
      <vt:lpstr>3_Office Theme</vt:lpstr>
      <vt:lpstr>4_Office Theme</vt:lpstr>
      <vt:lpstr>DCC and Babcock dual logo</vt:lpstr>
      <vt:lpstr>Online Safety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Babcock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Information</dc:title>
  <dc:creator>Dibble, Jane</dc:creator>
  <cp:lastModifiedBy>Sherril Atkins</cp:lastModifiedBy>
  <cp:revision>1</cp:revision>
  <dcterms:created xsi:type="dcterms:W3CDTF">2018-03-16T09:40:48Z</dcterms:created>
  <dcterms:modified xsi:type="dcterms:W3CDTF">2018-04-11T14:58:20Z</dcterms:modified>
</cp:coreProperties>
</file>